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72" r:id="rId3"/>
  </p:sldMasterIdLst>
  <p:notesMasterIdLst>
    <p:notesMasterId r:id="rId16"/>
  </p:notesMasterIdLst>
  <p:sldIdLst>
    <p:sldId id="263" r:id="rId4"/>
    <p:sldId id="285" r:id="rId5"/>
    <p:sldId id="287" r:id="rId6"/>
    <p:sldId id="286" r:id="rId7"/>
    <p:sldId id="266" r:id="rId8"/>
    <p:sldId id="268" r:id="rId9"/>
    <p:sldId id="289" r:id="rId10"/>
    <p:sldId id="288" r:id="rId11"/>
    <p:sldId id="272" r:id="rId12"/>
    <p:sldId id="290" r:id="rId13"/>
    <p:sldId id="291" r:id="rId14"/>
    <p:sldId id="280"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43" autoAdjust="0"/>
    <p:restoredTop sz="86433" autoAdjust="0"/>
  </p:normalViewPr>
  <p:slideViewPr>
    <p:cSldViewPr>
      <p:cViewPr>
        <p:scale>
          <a:sx n="70" d="100"/>
          <a:sy n="70" d="100"/>
        </p:scale>
        <p:origin x="1736" y="768"/>
      </p:cViewPr>
      <p:guideLst>
        <p:guide orient="horz" pos="2160"/>
        <p:guide pos="2880"/>
      </p:guideLst>
    </p:cSldViewPr>
  </p:slideViewPr>
  <p:outlineViewPr>
    <p:cViewPr>
      <p:scale>
        <a:sx n="33" d="100"/>
        <a:sy n="33" d="100"/>
      </p:scale>
      <p:origin x="0" y="0"/>
    </p:cViewPr>
    <p:sldLst>
      <p:sld r:id="rId1" collapse="1"/>
      <p:sld r:id="rId2" collapse="1"/>
    </p:sldLst>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_rels/viewProps.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slide" Target="slides/slide9.xml"/></Relationships>
</file>

<file path=ppt/media/hdphoto1.wdp>
</file>

<file path=ppt/media/image1.jpeg>
</file>

<file path=ppt/media/image10.jpeg>
</file>

<file path=ppt/media/image11.png>
</file>

<file path=ppt/media/image12.tiff>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A01C21-2DA3-4244-8974-0A43F43B54F2}" type="datetimeFigureOut">
              <a:rPr lang="en-US" smtClean="0"/>
              <a:t>12/2/15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402BB91-1CF3-42E3-AE95-94E8ACC422F7}" type="slidenum">
              <a:rPr lang="en-US" smtClean="0"/>
              <a:t>‹#›</a:t>
            </a:fld>
            <a:endParaRPr lang="en-US"/>
          </a:p>
        </p:txBody>
      </p:sp>
    </p:spTree>
    <p:extLst>
      <p:ext uri="{BB962C8B-B14F-4D97-AF65-F5344CB8AC3E}">
        <p14:creationId xmlns:p14="http://schemas.microsoft.com/office/powerpoint/2010/main" val="6913012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US" dirty="0" smtClean="0"/>
          </a:p>
        </p:txBody>
      </p:sp>
      <p:sp>
        <p:nvSpPr>
          <p:cNvPr id="4" name="Slide Number Placeholder 3"/>
          <p:cNvSpPr>
            <a:spLocks noGrp="1"/>
          </p:cNvSpPr>
          <p:nvPr>
            <p:ph type="sldNum" sz="quarter" idx="10"/>
          </p:nvPr>
        </p:nvSpPr>
        <p:spPr/>
        <p:txBody>
          <a:bodyPr/>
          <a:lstStyle/>
          <a:p>
            <a:fld id="{6137A65E-0E91-45C7-9F90-616FC344D831}" type="slidenum">
              <a:rPr lang="en-US" smtClean="0"/>
              <a:t>1</a:t>
            </a:fld>
            <a:endParaRPr lang="en-US" dirty="0"/>
          </a:p>
        </p:txBody>
      </p:sp>
    </p:spTree>
    <p:extLst>
      <p:ext uri="{BB962C8B-B14F-4D97-AF65-F5344CB8AC3E}">
        <p14:creationId xmlns:p14="http://schemas.microsoft.com/office/powerpoint/2010/main" val="3769424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Serving runaway and homeless youth</a:t>
            </a:r>
            <a:endParaRPr lang="en-US" dirty="0"/>
          </a:p>
        </p:txBody>
      </p:sp>
      <p:sp>
        <p:nvSpPr>
          <p:cNvPr id="4" name="Slide Number Placeholder 3"/>
          <p:cNvSpPr>
            <a:spLocks noGrp="1"/>
          </p:cNvSpPr>
          <p:nvPr>
            <p:ph type="sldNum" sz="quarter" idx="10"/>
          </p:nvPr>
        </p:nvSpPr>
        <p:spPr/>
        <p:txBody>
          <a:bodyPr/>
          <a:lstStyle/>
          <a:p>
            <a:fld id="{6137A65E-0E91-45C7-9F90-616FC344D831}" type="slidenum">
              <a:rPr lang="en-US">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1472215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Serving runaway and homeless youth</a:t>
            </a:r>
            <a:endParaRPr lang="en-US" dirty="0"/>
          </a:p>
        </p:txBody>
      </p:sp>
      <p:sp>
        <p:nvSpPr>
          <p:cNvPr id="4" name="Slide Number Placeholder 3"/>
          <p:cNvSpPr>
            <a:spLocks noGrp="1"/>
          </p:cNvSpPr>
          <p:nvPr>
            <p:ph type="sldNum" sz="quarter" idx="10"/>
          </p:nvPr>
        </p:nvSpPr>
        <p:spPr/>
        <p:txBody>
          <a:bodyPr/>
          <a:lstStyle/>
          <a:p>
            <a:fld id="{6137A65E-0E91-45C7-9F90-616FC344D831}" type="slidenum">
              <a:rPr lang="en-US">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950440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Serving runaway and homeless youth</a:t>
            </a:r>
            <a:endParaRPr lang="en-US" dirty="0"/>
          </a:p>
        </p:txBody>
      </p:sp>
      <p:sp>
        <p:nvSpPr>
          <p:cNvPr id="4" name="Slide Number Placeholder 3"/>
          <p:cNvSpPr>
            <a:spLocks noGrp="1"/>
          </p:cNvSpPr>
          <p:nvPr>
            <p:ph type="sldNum" sz="quarter" idx="10"/>
          </p:nvPr>
        </p:nvSpPr>
        <p:spPr/>
        <p:txBody>
          <a:bodyPr/>
          <a:lstStyle/>
          <a:p>
            <a:fld id="{6137A65E-0E91-45C7-9F90-616FC344D831}" type="slidenum">
              <a:rPr lang="en-US">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14722152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137A65E-0E91-45C7-9F90-616FC344D831}"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14722152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Serving runaway and homeless youth</a:t>
            </a:r>
            <a:endParaRPr lang="en-US" dirty="0"/>
          </a:p>
        </p:txBody>
      </p:sp>
      <p:sp>
        <p:nvSpPr>
          <p:cNvPr id="4" name="Slide Number Placeholder 3"/>
          <p:cNvSpPr>
            <a:spLocks noGrp="1"/>
          </p:cNvSpPr>
          <p:nvPr>
            <p:ph type="sldNum" sz="quarter" idx="10"/>
          </p:nvPr>
        </p:nvSpPr>
        <p:spPr/>
        <p:txBody>
          <a:bodyPr/>
          <a:lstStyle/>
          <a:p>
            <a:fld id="{6137A65E-0E91-45C7-9F90-616FC344D831}"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1472215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Serving runaway and homeless youth</a:t>
            </a:r>
            <a:endParaRPr lang="en-US" dirty="0"/>
          </a:p>
        </p:txBody>
      </p:sp>
      <p:sp>
        <p:nvSpPr>
          <p:cNvPr id="4" name="Slide Number Placeholder 3"/>
          <p:cNvSpPr>
            <a:spLocks noGrp="1"/>
          </p:cNvSpPr>
          <p:nvPr>
            <p:ph type="sldNum" sz="quarter" idx="10"/>
          </p:nvPr>
        </p:nvSpPr>
        <p:spPr/>
        <p:txBody>
          <a:bodyPr/>
          <a:lstStyle/>
          <a:p>
            <a:fld id="{6137A65E-0E91-45C7-9F90-616FC344D831}" type="slidenum">
              <a:rPr lang="en-US">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7819383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Serving runaway and homeless youth</a:t>
            </a:r>
            <a:endParaRPr lang="en-US" dirty="0"/>
          </a:p>
        </p:txBody>
      </p:sp>
      <p:sp>
        <p:nvSpPr>
          <p:cNvPr id="4" name="Slide Number Placeholder 3"/>
          <p:cNvSpPr>
            <a:spLocks noGrp="1"/>
          </p:cNvSpPr>
          <p:nvPr>
            <p:ph type="sldNum" sz="quarter" idx="10"/>
          </p:nvPr>
        </p:nvSpPr>
        <p:spPr/>
        <p:txBody>
          <a:bodyPr/>
          <a:lstStyle/>
          <a:p>
            <a:fld id="{6137A65E-0E91-45C7-9F90-616FC344D831}" type="slidenum">
              <a:rPr lang="en-US">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13804371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Serving runaway and homeless youth</a:t>
            </a:r>
            <a:endParaRPr lang="en-US" dirty="0"/>
          </a:p>
        </p:txBody>
      </p:sp>
      <p:sp>
        <p:nvSpPr>
          <p:cNvPr id="4" name="Slide Number Placeholder 3"/>
          <p:cNvSpPr>
            <a:spLocks noGrp="1"/>
          </p:cNvSpPr>
          <p:nvPr>
            <p:ph type="sldNum" sz="quarter" idx="10"/>
          </p:nvPr>
        </p:nvSpPr>
        <p:spPr/>
        <p:txBody>
          <a:bodyPr/>
          <a:lstStyle/>
          <a:p>
            <a:fld id="{6137A65E-0E91-45C7-9F90-616FC344D831}" type="slidenum">
              <a:rPr lang="en-US">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14722152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e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e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e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e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e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e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jpe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jpe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jpe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jpe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e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jpe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jpe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e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jpe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jpe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jpe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78F4343-598A-43BB-B2AC-B0354257B27E}" type="datetimeFigureOut">
              <a:rPr lang="en-US" smtClean="0"/>
              <a:t>12/2/15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44ED9D-E65F-4718-A3EA-1D3526728DE5}" type="slidenum">
              <a:rPr lang="en-US" smtClean="0"/>
              <a:t>‹#›</a:t>
            </a:fld>
            <a:endParaRPr lang="en-US"/>
          </a:p>
        </p:txBody>
      </p:sp>
    </p:spTree>
    <p:extLst>
      <p:ext uri="{BB962C8B-B14F-4D97-AF65-F5344CB8AC3E}">
        <p14:creationId xmlns:p14="http://schemas.microsoft.com/office/powerpoint/2010/main" val="2020627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8F4343-598A-43BB-B2AC-B0354257B27E}" type="datetimeFigureOut">
              <a:rPr lang="en-US" smtClean="0"/>
              <a:t>12/2/15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44ED9D-E65F-4718-A3EA-1D3526728DE5}" type="slidenum">
              <a:rPr lang="en-US" smtClean="0"/>
              <a:t>‹#›</a:t>
            </a:fld>
            <a:endParaRPr lang="en-US"/>
          </a:p>
        </p:txBody>
      </p:sp>
    </p:spTree>
    <p:extLst>
      <p:ext uri="{BB962C8B-B14F-4D97-AF65-F5344CB8AC3E}">
        <p14:creationId xmlns:p14="http://schemas.microsoft.com/office/powerpoint/2010/main" val="1790189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8F4343-598A-43BB-B2AC-B0354257B27E}" type="datetimeFigureOut">
              <a:rPr lang="en-US" smtClean="0"/>
              <a:t>12/2/15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44ED9D-E65F-4718-A3EA-1D3526728DE5}" type="slidenum">
              <a:rPr lang="en-US" smtClean="0"/>
              <a:t>‹#›</a:t>
            </a:fld>
            <a:endParaRPr lang="en-US"/>
          </a:p>
        </p:txBody>
      </p:sp>
    </p:spTree>
    <p:extLst>
      <p:ext uri="{BB962C8B-B14F-4D97-AF65-F5344CB8AC3E}">
        <p14:creationId xmlns:p14="http://schemas.microsoft.com/office/powerpoint/2010/main" val="20947441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 FYSB Mai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600200" y="2857500"/>
            <a:ext cx="7039051" cy="517156"/>
          </a:xfrm>
          <a:prstGeom prst="rect">
            <a:avLst/>
          </a:prstGeom>
        </p:spPr>
        <p:txBody>
          <a:bodyPr lIns="0" rIns="0" anchor="t" anchorCtr="0">
            <a:noAutofit/>
          </a:bodyPr>
          <a:lstStyle>
            <a:lvl1pPr algn="l">
              <a:defRPr sz="2800">
                <a:solidFill>
                  <a:schemeClr val="tx2"/>
                </a:solidFill>
                <a:latin typeface="Soho Std Medium" panose="02040603040506020204" pitchFamily="18"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600201" y="3374657"/>
            <a:ext cx="7039050" cy="560922"/>
          </a:xfrm>
          <a:prstGeom prst="rect">
            <a:avLst/>
          </a:prstGeom>
        </p:spPr>
        <p:txBody>
          <a:bodyPr lIns="0" rIns="0">
            <a:noAutofit/>
          </a:bodyPr>
          <a:lstStyle>
            <a:lvl1pPr marL="0" indent="0" algn="l">
              <a:buNone/>
              <a:defRPr sz="2800">
                <a:solidFill>
                  <a:schemeClr val="tx2"/>
                </a:solidFill>
                <a:latin typeface="Soho Std Light" panose="020403030305060202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
        <p:nvSpPr>
          <p:cNvPr id="7" name="Text Placeholder 11"/>
          <p:cNvSpPr>
            <a:spLocks noGrp="1"/>
          </p:cNvSpPr>
          <p:nvPr>
            <p:ph type="body" sz="quarter" idx="10"/>
          </p:nvPr>
        </p:nvSpPr>
        <p:spPr>
          <a:xfrm>
            <a:off x="5032858" y="5413248"/>
            <a:ext cx="3606393" cy="1444752"/>
          </a:xfrm>
          <a:prstGeom prst="rect">
            <a:avLst/>
          </a:prstGeom>
        </p:spPr>
        <p:txBody>
          <a:bodyPr anchor="ctr" anchorCtr="0">
            <a:noAutofit/>
          </a:bodyPr>
          <a:lstStyle>
            <a:lvl1pPr marL="0" indent="0" algn="l">
              <a:spcBef>
                <a:spcPts val="0"/>
              </a:spcBef>
              <a:buNone/>
              <a:defRPr lang="en-US" sz="2000" kern="1200" dirty="0">
                <a:solidFill>
                  <a:schemeClr val="bg1"/>
                </a:solidFill>
                <a:latin typeface="Soho Std Light" panose="02040303030506020204" pitchFamily="18" charset="0"/>
                <a:ea typeface="+mn-ea"/>
                <a:cs typeface="+mn-cs"/>
              </a:defRPr>
            </a:lvl1pPr>
            <a:lvl2pPr>
              <a:defRPr sz="2000"/>
            </a:lvl2pPr>
            <a:lvl3pPr>
              <a:defRPr sz="2000"/>
            </a:lvl3pPr>
            <a:lvl4pPr>
              <a:defRPr sz="2000"/>
            </a:lvl4pPr>
            <a:lvl5pPr>
              <a:defRPr sz="2000"/>
            </a:lvl5pPr>
          </a:lstStyle>
          <a:p>
            <a:pPr lvl="0"/>
            <a:endParaRPr lang="en-US" dirty="0"/>
          </a:p>
        </p:txBody>
      </p:sp>
    </p:spTree>
    <p:extLst>
      <p:ext uri="{BB962C8B-B14F-4D97-AF65-F5344CB8AC3E}">
        <p14:creationId xmlns:p14="http://schemas.microsoft.com/office/powerpoint/2010/main" val="3951731426"/>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2880" userDrawn="1">
          <p15:clr>
            <a:srgbClr val="FBAE40"/>
          </p15:clr>
        </p15:guide>
        <p15:guide id="2" orient="horz" pos="180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FYSB Mai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600200" y="2857500"/>
            <a:ext cx="7039051" cy="517156"/>
          </a:xfrm>
          <a:prstGeom prst="rect">
            <a:avLst/>
          </a:prstGeom>
        </p:spPr>
        <p:txBody>
          <a:bodyPr lIns="0" rIns="0" anchor="t" anchorCtr="0">
            <a:noAutofit/>
          </a:bodyPr>
          <a:lstStyle>
            <a:lvl1pPr algn="l">
              <a:defRPr sz="2800">
                <a:solidFill>
                  <a:schemeClr val="tx2"/>
                </a:solidFill>
                <a:latin typeface="Soho Std Medium" panose="02040603040506020204" pitchFamily="18"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600201" y="3374657"/>
            <a:ext cx="7039050" cy="560922"/>
          </a:xfrm>
          <a:prstGeom prst="rect">
            <a:avLst/>
          </a:prstGeom>
        </p:spPr>
        <p:txBody>
          <a:bodyPr lIns="0" rIns="0">
            <a:noAutofit/>
          </a:bodyPr>
          <a:lstStyle>
            <a:lvl1pPr marL="0" indent="0" algn="l">
              <a:buNone/>
              <a:defRPr sz="2800">
                <a:solidFill>
                  <a:schemeClr val="tx2"/>
                </a:solidFill>
                <a:latin typeface="Soho Std Light" panose="020403030305060202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
        <p:nvSpPr>
          <p:cNvPr id="7" name="Text Placeholder 11"/>
          <p:cNvSpPr>
            <a:spLocks noGrp="1"/>
          </p:cNvSpPr>
          <p:nvPr>
            <p:ph type="body" sz="quarter" idx="10"/>
          </p:nvPr>
        </p:nvSpPr>
        <p:spPr>
          <a:xfrm>
            <a:off x="5032858" y="5413248"/>
            <a:ext cx="3606393" cy="1444752"/>
          </a:xfrm>
          <a:prstGeom prst="rect">
            <a:avLst/>
          </a:prstGeom>
        </p:spPr>
        <p:txBody>
          <a:bodyPr anchor="ctr" anchorCtr="0">
            <a:noAutofit/>
          </a:bodyPr>
          <a:lstStyle>
            <a:lvl1pPr marL="0" indent="0" algn="l">
              <a:spcBef>
                <a:spcPts val="0"/>
              </a:spcBef>
              <a:buNone/>
              <a:defRPr lang="en-US" sz="2000" kern="1200" dirty="0">
                <a:solidFill>
                  <a:schemeClr val="bg1"/>
                </a:solidFill>
                <a:latin typeface="Soho Std Light" panose="02040303030506020204" pitchFamily="18" charset="0"/>
                <a:ea typeface="+mn-ea"/>
                <a:cs typeface="+mn-cs"/>
              </a:defRPr>
            </a:lvl1pPr>
            <a:lvl2pPr>
              <a:defRPr sz="2000"/>
            </a:lvl2pPr>
            <a:lvl3pPr>
              <a:defRPr sz="2000"/>
            </a:lvl3pPr>
            <a:lvl4pPr>
              <a:defRPr sz="2000"/>
            </a:lvl4pPr>
            <a:lvl5pPr>
              <a:defRPr sz="2000"/>
            </a:lvl5pPr>
          </a:lstStyle>
          <a:p>
            <a:pPr lvl="0"/>
            <a:endParaRPr lang="en-US" dirty="0"/>
          </a:p>
        </p:txBody>
      </p:sp>
    </p:spTree>
    <p:extLst>
      <p:ext uri="{BB962C8B-B14F-4D97-AF65-F5344CB8AC3E}">
        <p14:creationId xmlns:p14="http://schemas.microsoft.com/office/powerpoint/2010/main" val="3639756710"/>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2880" userDrawn="1">
          <p15:clr>
            <a:srgbClr val="FBAE40"/>
          </p15:clr>
        </p15:guide>
        <p15:guide id="2" orient="horz" pos="180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 FYSB Main">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9144000" cy="6858000"/>
          </a:xfrm>
          <a:prstGeom prst="rect">
            <a:avLst/>
          </a:prstGeom>
        </p:spPr>
      </p:pic>
      <p:sp>
        <p:nvSpPr>
          <p:cNvPr id="2" name="Title 1"/>
          <p:cNvSpPr>
            <a:spLocks noGrp="1"/>
          </p:cNvSpPr>
          <p:nvPr>
            <p:ph type="title"/>
          </p:nvPr>
        </p:nvSpPr>
        <p:spPr>
          <a:xfrm>
            <a:off x="1190561" y="365127"/>
            <a:ext cx="7507210" cy="1003406"/>
          </a:xfrm>
          <a:prstGeom prst="rect">
            <a:avLst/>
          </a:prstGeom>
        </p:spPr>
        <p:txBody>
          <a:bodyPr anchor="b" anchorCtr="0"/>
          <a:lstStyle>
            <a:lvl1pPr>
              <a:defRPr>
                <a:solidFill>
                  <a:schemeClr val="tx2"/>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1190561" y="1472858"/>
            <a:ext cx="7507212" cy="4704104"/>
          </a:xfrm>
          <a:prstGeom prst="rect">
            <a:avLst/>
          </a:prstGeo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a:xfrm>
            <a:off x="6457950" y="5961888"/>
            <a:ext cx="2239823" cy="896111"/>
          </a:xfrm>
        </p:spPr>
        <p:txBody>
          <a:bodyPr/>
          <a:lstStyle/>
          <a:p>
            <a:fld id="{0F6B22F7-3B6D-4A70-9C5A-64A9846103B5}" type="slidenum">
              <a:rPr lang="en-US" smtClean="0">
                <a:solidFill>
                  <a:srgbClr val="264A63"/>
                </a:solidFill>
              </a:rPr>
              <a:pPr/>
              <a:t>‹#›</a:t>
            </a:fld>
            <a:endParaRPr lang="en-US" dirty="0">
              <a:solidFill>
                <a:srgbClr val="264A63"/>
              </a:solidFill>
            </a:endParaRPr>
          </a:p>
        </p:txBody>
      </p:sp>
    </p:spTree>
    <p:extLst>
      <p:ext uri="{BB962C8B-B14F-4D97-AF65-F5344CB8AC3E}">
        <p14:creationId xmlns:p14="http://schemas.microsoft.com/office/powerpoint/2010/main" val="1618294159"/>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518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 Family Violence Preven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600200" y="3264440"/>
            <a:ext cx="6910388" cy="538513"/>
          </a:xfrm>
          <a:prstGeom prst="rect">
            <a:avLst/>
          </a:prstGeom>
        </p:spPr>
        <p:txBody>
          <a:bodyPr lIns="0" rIns="0" anchor="b">
            <a:normAutofit/>
          </a:bodyPr>
          <a:lstStyle>
            <a:lvl1pPr>
              <a:defRPr sz="2800">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1600200" y="3802953"/>
            <a:ext cx="6681788" cy="503227"/>
          </a:xfrm>
          <a:prstGeom prst="rect">
            <a:avLst/>
          </a:prstGeom>
        </p:spPr>
        <p:txBody>
          <a:bodyPr lIns="0" rIns="0"/>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Click to edit Master text styles</a:t>
            </a:r>
          </a:p>
        </p:txBody>
      </p:sp>
      <p:sp>
        <p:nvSpPr>
          <p:cNvPr id="6" name="Text Placeholder 11"/>
          <p:cNvSpPr>
            <a:spLocks noGrp="1"/>
          </p:cNvSpPr>
          <p:nvPr>
            <p:ph type="body" sz="quarter" idx="10"/>
          </p:nvPr>
        </p:nvSpPr>
        <p:spPr>
          <a:xfrm>
            <a:off x="5032858" y="5413248"/>
            <a:ext cx="3606393" cy="1444752"/>
          </a:xfrm>
          <a:prstGeom prst="rect">
            <a:avLst/>
          </a:prstGeom>
        </p:spPr>
        <p:txBody>
          <a:bodyPr anchor="ctr" anchorCtr="0">
            <a:noAutofit/>
          </a:bodyPr>
          <a:lstStyle>
            <a:lvl1pPr marL="0" indent="0" algn="l">
              <a:spcBef>
                <a:spcPts val="0"/>
              </a:spcBef>
              <a:buNone/>
              <a:defRPr lang="en-US" sz="2000" kern="1200" dirty="0">
                <a:solidFill>
                  <a:schemeClr val="bg1"/>
                </a:solidFill>
                <a:latin typeface="Soho Std Light" panose="02040303030506020204" pitchFamily="18" charset="0"/>
                <a:ea typeface="+mn-ea"/>
                <a:cs typeface="+mn-cs"/>
              </a:defRPr>
            </a:lvl1pPr>
            <a:lvl2pPr>
              <a:defRPr sz="2000"/>
            </a:lvl2pPr>
            <a:lvl3pPr>
              <a:defRPr sz="2000"/>
            </a:lvl3pPr>
            <a:lvl4pPr>
              <a:defRPr sz="2000"/>
            </a:lvl4pPr>
            <a:lvl5pPr>
              <a:defRPr sz="2000"/>
            </a:lvl5pPr>
          </a:lstStyle>
          <a:p>
            <a:pPr lvl="0"/>
            <a:endParaRPr lang="en-US" dirty="0"/>
          </a:p>
        </p:txBody>
      </p:sp>
    </p:spTree>
    <p:extLst>
      <p:ext uri="{BB962C8B-B14F-4D97-AF65-F5344CB8AC3E}">
        <p14:creationId xmlns:p14="http://schemas.microsoft.com/office/powerpoint/2010/main" val="1488347145"/>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008" userDrawn="1">
          <p15:clr>
            <a:srgbClr val="FBAE40"/>
          </p15:clr>
        </p15:guide>
        <p15:guide id="2" orient="horz" pos="840" userDrawn="1">
          <p15:clr>
            <a:srgbClr val="FBAE40"/>
          </p15:clr>
        </p15:guide>
        <p15:guide id="3" orient="horz" pos="216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 Family Violence Preven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Slide Number Placeholder 5"/>
          <p:cNvSpPr>
            <a:spLocks noGrp="1"/>
          </p:cNvSpPr>
          <p:nvPr>
            <p:ph type="sldNum" sz="quarter" idx="12"/>
          </p:nvPr>
        </p:nvSpPr>
        <p:spPr>
          <a:xfrm>
            <a:off x="6457950" y="5961888"/>
            <a:ext cx="2239823" cy="896111"/>
          </a:xfrm>
        </p:spPr>
        <p:txBody>
          <a:bodyPr/>
          <a:lstStyle/>
          <a:p>
            <a:fld id="{0F6B22F7-3B6D-4A70-9C5A-64A9846103B5}" type="slidenum">
              <a:rPr lang="en-US" smtClean="0">
                <a:solidFill>
                  <a:srgbClr val="264A63"/>
                </a:solidFill>
              </a:rPr>
              <a:pPr/>
              <a:t>‹#›</a:t>
            </a:fld>
            <a:endParaRPr lang="en-US" dirty="0">
              <a:solidFill>
                <a:srgbClr val="264A63"/>
              </a:solidFill>
            </a:endParaRPr>
          </a:p>
        </p:txBody>
      </p:sp>
      <p:sp>
        <p:nvSpPr>
          <p:cNvPr id="7" name="Title 1"/>
          <p:cNvSpPr>
            <a:spLocks noGrp="1"/>
          </p:cNvSpPr>
          <p:nvPr>
            <p:ph type="title"/>
          </p:nvPr>
        </p:nvSpPr>
        <p:spPr>
          <a:xfrm>
            <a:off x="1190561" y="365127"/>
            <a:ext cx="7507210" cy="1003406"/>
          </a:xfrm>
          <a:prstGeom prst="rect">
            <a:avLst/>
          </a:prstGeom>
        </p:spPr>
        <p:txBody>
          <a:bodyPr anchor="b" anchorCtr="0"/>
          <a:lstStyle>
            <a:lvl1pPr>
              <a:defRPr>
                <a:solidFill>
                  <a:schemeClr val="tx2"/>
                </a:solidFill>
              </a:defRPr>
            </a:lvl1pPr>
          </a:lstStyle>
          <a:p>
            <a:r>
              <a:rPr lang="en-US" dirty="0" smtClean="0"/>
              <a:t>Click to edit Master title style</a:t>
            </a:r>
            <a:endParaRPr lang="en-US" dirty="0"/>
          </a:p>
        </p:txBody>
      </p:sp>
      <p:sp>
        <p:nvSpPr>
          <p:cNvPr id="8" name="Content Placeholder 2"/>
          <p:cNvSpPr>
            <a:spLocks noGrp="1"/>
          </p:cNvSpPr>
          <p:nvPr>
            <p:ph idx="1"/>
          </p:nvPr>
        </p:nvSpPr>
        <p:spPr>
          <a:xfrm>
            <a:off x="1190561" y="1472858"/>
            <a:ext cx="7507212" cy="4704104"/>
          </a:xfrm>
          <a:prstGeom prst="rect">
            <a:avLst/>
          </a:prstGeo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12061672"/>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518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 Natl Clearinghous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600200" y="3264440"/>
            <a:ext cx="6910388" cy="538513"/>
          </a:xfrm>
          <a:prstGeom prst="rect">
            <a:avLst/>
          </a:prstGeom>
        </p:spPr>
        <p:txBody>
          <a:bodyPr lIns="0" rIns="0" anchor="b">
            <a:normAutofit/>
          </a:bodyPr>
          <a:lstStyle>
            <a:lvl1pPr>
              <a:defRPr sz="2800">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1600200" y="3802953"/>
            <a:ext cx="6681788" cy="503227"/>
          </a:xfrm>
          <a:prstGeom prst="rect">
            <a:avLst/>
          </a:prstGeom>
        </p:spPr>
        <p:txBody>
          <a:bodyPr lIns="0" rIns="0"/>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Click to edit Master text styles</a:t>
            </a:r>
          </a:p>
        </p:txBody>
      </p:sp>
      <p:sp>
        <p:nvSpPr>
          <p:cNvPr id="6" name="Text Placeholder 11"/>
          <p:cNvSpPr>
            <a:spLocks noGrp="1"/>
          </p:cNvSpPr>
          <p:nvPr>
            <p:ph type="body" sz="quarter" idx="10"/>
          </p:nvPr>
        </p:nvSpPr>
        <p:spPr>
          <a:xfrm>
            <a:off x="5032858" y="5413248"/>
            <a:ext cx="3606393" cy="1444752"/>
          </a:xfrm>
          <a:prstGeom prst="rect">
            <a:avLst/>
          </a:prstGeom>
        </p:spPr>
        <p:txBody>
          <a:bodyPr anchor="ctr" anchorCtr="0">
            <a:noAutofit/>
          </a:bodyPr>
          <a:lstStyle>
            <a:lvl1pPr marL="0" indent="0" algn="l">
              <a:spcBef>
                <a:spcPts val="0"/>
              </a:spcBef>
              <a:buNone/>
              <a:defRPr lang="en-US" sz="2000" kern="1200" dirty="0">
                <a:solidFill>
                  <a:schemeClr val="bg1"/>
                </a:solidFill>
                <a:latin typeface="Soho Std Light" panose="02040303030506020204" pitchFamily="18" charset="0"/>
                <a:ea typeface="+mn-ea"/>
                <a:cs typeface="+mn-cs"/>
              </a:defRPr>
            </a:lvl1pPr>
            <a:lvl2pPr>
              <a:defRPr sz="2000"/>
            </a:lvl2pPr>
            <a:lvl3pPr>
              <a:defRPr sz="2000"/>
            </a:lvl3pPr>
            <a:lvl4pPr>
              <a:defRPr sz="2000"/>
            </a:lvl4pPr>
            <a:lvl5pPr>
              <a:defRPr sz="2000"/>
            </a:lvl5pPr>
          </a:lstStyle>
          <a:p>
            <a:pPr lvl="0"/>
            <a:endParaRPr lang="en-US" dirty="0"/>
          </a:p>
        </p:txBody>
      </p:sp>
    </p:spTree>
    <p:extLst>
      <p:ext uri="{BB962C8B-B14F-4D97-AF65-F5344CB8AC3E}">
        <p14:creationId xmlns:p14="http://schemas.microsoft.com/office/powerpoint/2010/main" val="1420267333"/>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008">
          <p15:clr>
            <a:srgbClr val="FBAE40"/>
          </p15:clr>
        </p15:guide>
        <p15:guide id="2" orient="horz" pos="840">
          <p15:clr>
            <a:srgbClr val="FBAE40"/>
          </p15:clr>
        </p15:guide>
        <p15:guide id="3" orient="horz" pos="216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Content - National Clearinghous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Slide Number Placeholder 5"/>
          <p:cNvSpPr>
            <a:spLocks noGrp="1"/>
          </p:cNvSpPr>
          <p:nvPr>
            <p:ph type="sldNum" sz="quarter" idx="12"/>
          </p:nvPr>
        </p:nvSpPr>
        <p:spPr>
          <a:xfrm>
            <a:off x="6457950" y="5961888"/>
            <a:ext cx="2239823" cy="896111"/>
          </a:xfrm>
        </p:spPr>
        <p:txBody>
          <a:bodyPr/>
          <a:lstStyle/>
          <a:p>
            <a:fld id="{0F6B22F7-3B6D-4A70-9C5A-64A9846103B5}" type="slidenum">
              <a:rPr lang="en-US" smtClean="0">
                <a:solidFill>
                  <a:srgbClr val="264A63"/>
                </a:solidFill>
              </a:rPr>
              <a:pPr/>
              <a:t>‹#›</a:t>
            </a:fld>
            <a:endParaRPr lang="en-US" dirty="0">
              <a:solidFill>
                <a:srgbClr val="264A63"/>
              </a:solidFill>
            </a:endParaRPr>
          </a:p>
        </p:txBody>
      </p:sp>
      <p:sp>
        <p:nvSpPr>
          <p:cNvPr id="7" name="Title 1"/>
          <p:cNvSpPr>
            <a:spLocks noGrp="1"/>
          </p:cNvSpPr>
          <p:nvPr>
            <p:ph type="title"/>
          </p:nvPr>
        </p:nvSpPr>
        <p:spPr>
          <a:xfrm>
            <a:off x="1190561" y="365127"/>
            <a:ext cx="7507210" cy="1003406"/>
          </a:xfrm>
          <a:prstGeom prst="rect">
            <a:avLst/>
          </a:prstGeom>
        </p:spPr>
        <p:txBody>
          <a:bodyPr anchor="b" anchorCtr="0"/>
          <a:lstStyle>
            <a:lvl1pPr>
              <a:defRPr>
                <a:solidFill>
                  <a:schemeClr val="tx2"/>
                </a:solidFill>
              </a:defRPr>
            </a:lvl1pPr>
          </a:lstStyle>
          <a:p>
            <a:r>
              <a:rPr lang="en-US" dirty="0" smtClean="0"/>
              <a:t>Click to edit Master title style</a:t>
            </a:r>
            <a:endParaRPr lang="en-US" dirty="0"/>
          </a:p>
        </p:txBody>
      </p:sp>
      <p:sp>
        <p:nvSpPr>
          <p:cNvPr id="8" name="Content Placeholder 2"/>
          <p:cNvSpPr>
            <a:spLocks noGrp="1"/>
          </p:cNvSpPr>
          <p:nvPr>
            <p:ph idx="1"/>
          </p:nvPr>
        </p:nvSpPr>
        <p:spPr>
          <a:xfrm>
            <a:off x="1190561" y="1472858"/>
            <a:ext cx="7507212" cy="4704104"/>
          </a:xfrm>
          <a:prstGeom prst="rect">
            <a:avLst/>
          </a:prstGeo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568279478"/>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518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 Adolescent Pregnancy">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600200" y="3264440"/>
            <a:ext cx="6910388" cy="538513"/>
          </a:xfrm>
          <a:prstGeom prst="rect">
            <a:avLst/>
          </a:prstGeom>
        </p:spPr>
        <p:txBody>
          <a:bodyPr lIns="0" rIns="0" anchor="b">
            <a:normAutofit/>
          </a:bodyPr>
          <a:lstStyle>
            <a:lvl1pPr>
              <a:defRPr sz="2800">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1600200" y="3802953"/>
            <a:ext cx="6681788" cy="503227"/>
          </a:xfrm>
          <a:prstGeom prst="rect">
            <a:avLst/>
          </a:prstGeom>
        </p:spPr>
        <p:txBody>
          <a:bodyPr lIns="0" rIns="0"/>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Click to edit Master text styles</a:t>
            </a:r>
          </a:p>
        </p:txBody>
      </p:sp>
      <p:sp>
        <p:nvSpPr>
          <p:cNvPr id="6" name="Text Placeholder 11"/>
          <p:cNvSpPr>
            <a:spLocks noGrp="1"/>
          </p:cNvSpPr>
          <p:nvPr>
            <p:ph type="body" sz="quarter" idx="10"/>
          </p:nvPr>
        </p:nvSpPr>
        <p:spPr>
          <a:xfrm>
            <a:off x="5032858" y="5413248"/>
            <a:ext cx="3606393" cy="1444752"/>
          </a:xfrm>
          <a:prstGeom prst="rect">
            <a:avLst/>
          </a:prstGeom>
        </p:spPr>
        <p:txBody>
          <a:bodyPr anchor="ctr" anchorCtr="0">
            <a:noAutofit/>
          </a:bodyPr>
          <a:lstStyle>
            <a:lvl1pPr marL="0" indent="0" algn="l">
              <a:spcBef>
                <a:spcPts val="0"/>
              </a:spcBef>
              <a:buNone/>
              <a:defRPr lang="en-US" sz="2000" kern="1200" dirty="0">
                <a:solidFill>
                  <a:schemeClr val="bg1"/>
                </a:solidFill>
                <a:latin typeface="Soho Std Light" panose="02040303030506020204" pitchFamily="18" charset="0"/>
                <a:ea typeface="+mn-ea"/>
                <a:cs typeface="+mn-cs"/>
              </a:defRPr>
            </a:lvl1pPr>
            <a:lvl2pPr>
              <a:defRPr sz="2000"/>
            </a:lvl2pPr>
            <a:lvl3pPr>
              <a:defRPr sz="2000"/>
            </a:lvl3pPr>
            <a:lvl4pPr>
              <a:defRPr sz="2000"/>
            </a:lvl4pPr>
            <a:lvl5pPr>
              <a:defRPr sz="2000"/>
            </a:lvl5pPr>
          </a:lstStyle>
          <a:p>
            <a:pPr lvl="0"/>
            <a:endParaRPr lang="en-US" dirty="0"/>
          </a:p>
        </p:txBody>
      </p:sp>
    </p:spTree>
    <p:extLst>
      <p:ext uri="{BB962C8B-B14F-4D97-AF65-F5344CB8AC3E}">
        <p14:creationId xmlns:p14="http://schemas.microsoft.com/office/powerpoint/2010/main" val="565698417"/>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008">
          <p15:clr>
            <a:srgbClr val="FBAE40"/>
          </p15:clr>
        </p15:guide>
        <p15:guide id="2" orient="horz" pos="840">
          <p15:clr>
            <a:srgbClr val="FBAE40"/>
          </p15:clr>
        </p15:guide>
        <p15:guide id="3"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8F4343-598A-43BB-B2AC-B0354257B27E}" type="datetimeFigureOut">
              <a:rPr lang="en-US" smtClean="0"/>
              <a:t>12/2/15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44ED9D-E65F-4718-A3EA-1D3526728DE5}" type="slidenum">
              <a:rPr lang="en-US" smtClean="0"/>
              <a:t>‹#›</a:t>
            </a:fld>
            <a:endParaRPr lang="en-US"/>
          </a:p>
        </p:txBody>
      </p:sp>
    </p:spTree>
    <p:extLst>
      <p:ext uri="{BB962C8B-B14F-4D97-AF65-F5344CB8AC3E}">
        <p14:creationId xmlns:p14="http://schemas.microsoft.com/office/powerpoint/2010/main" val="19016744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 Adolescent Pregnancy">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Slide Number Placeholder 5"/>
          <p:cNvSpPr>
            <a:spLocks noGrp="1"/>
          </p:cNvSpPr>
          <p:nvPr>
            <p:ph type="sldNum" sz="quarter" idx="12"/>
          </p:nvPr>
        </p:nvSpPr>
        <p:spPr>
          <a:xfrm>
            <a:off x="6457950" y="5961888"/>
            <a:ext cx="2239823" cy="896111"/>
          </a:xfrm>
        </p:spPr>
        <p:txBody>
          <a:bodyPr/>
          <a:lstStyle/>
          <a:p>
            <a:fld id="{0F6B22F7-3B6D-4A70-9C5A-64A9846103B5}" type="slidenum">
              <a:rPr lang="en-US" smtClean="0">
                <a:solidFill>
                  <a:srgbClr val="264A63"/>
                </a:solidFill>
              </a:rPr>
              <a:pPr/>
              <a:t>‹#›</a:t>
            </a:fld>
            <a:endParaRPr lang="en-US" dirty="0">
              <a:solidFill>
                <a:srgbClr val="264A63"/>
              </a:solidFill>
            </a:endParaRPr>
          </a:p>
        </p:txBody>
      </p:sp>
      <p:sp>
        <p:nvSpPr>
          <p:cNvPr id="7" name="Title 1"/>
          <p:cNvSpPr>
            <a:spLocks noGrp="1"/>
          </p:cNvSpPr>
          <p:nvPr>
            <p:ph type="title"/>
          </p:nvPr>
        </p:nvSpPr>
        <p:spPr>
          <a:xfrm>
            <a:off x="1190561" y="365127"/>
            <a:ext cx="7507210" cy="1003406"/>
          </a:xfrm>
          <a:prstGeom prst="rect">
            <a:avLst/>
          </a:prstGeom>
        </p:spPr>
        <p:txBody>
          <a:bodyPr anchor="b" anchorCtr="0"/>
          <a:lstStyle>
            <a:lvl1pPr>
              <a:defRPr>
                <a:solidFill>
                  <a:schemeClr val="tx2"/>
                </a:solidFill>
              </a:defRPr>
            </a:lvl1pPr>
          </a:lstStyle>
          <a:p>
            <a:r>
              <a:rPr lang="en-US" dirty="0" smtClean="0"/>
              <a:t>Click to edit Master title style</a:t>
            </a:r>
            <a:endParaRPr lang="en-US" dirty="0"/>
          </a:p>
        </p:txBody>
      </p:sp>
      <p:sp>
        <p:nvSpPr>
          <p:cNvPr id="8" name="Content Placeholder 2"/>
          <p:cNvSpPr>
            <a:spLocks noGrp="1"/>
          </p:cNvSpPr>
          <p:nvPr>
            <p:ph idx="1"/>
          </p:nvPr>
        </p:nvSpPr>
        <p:spPr>
          <a:xfrm>
            <a:off x="1190561" y="1472858"/>
            <a:ext cx="7507212" cy="4704104"/>
          </a:xfrm>
          <a:prstGeom prst="rect">
            <a:avLst/>
          </a:prstGeo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40023560"/>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5184">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 Runaway and Homeless Youth">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600200" y="3264440"/>
            <a:ext cx="6910388" cy="538513"/>
          </a:xfrm>
          <a:prstGeom prst="rect">
            <a:avLst/>
          </a:prstGeom>
        </p:spPr>
        <p:txBody>
          <a:bodyPr lIns="0" rIns="0" anchor="b">
            <a:normAutofit/>
          </a:bodyPr>
          <a:lstStyle>
            <a:lvl1pPr>
              <a:defRPr sz="2800">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1600200" y="3802953"/>
            <a:ext cx="6681788" cy="503227"/>
          </a:xfrm>
          <a:prstGeom prst="rect">
            <a:avLst/>
          </a:prstGeom>
        </p:spPr>
        <p:txBody>
          <a:bodyPr lIns="0" rIns="0"/>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Click to edit Master text styles</a:t>
            </a:r>
          </a:p>
        </p:txBody>
      </p:sp>
      <p:sp>
        <p:nvSpPr>
          <p:cNvPr id="6" name="Text Placeholder 11"/>
          <p:cNvSpPr>
            <a:spLocks noGrp="1"/>
          </p:cNvSpPr>
          <p:nvPr>
            <p:ph type="body" sz="quarter" idx="10"/>
          </p:nvPr>
        </p:nvSpPr>
        <p:spPr>
          <a:xfrm>
            <a:off x="5032858" y="5413248"/>
            <a:ext cx="3606393" cy="1444752"/>
          </a:xfrm>
          <a:prstGeom prst="rect">
            <a:avLst/>
          </a:prstGeom>
        </p:spPr>
        <p:txBody>
          <a:bodyPr anchor="ctr" anchorCtr="0">
            <a:noAutofit/>
          </a:bodyPr>
          <a:lstStyle>
            <a:lvl1pPr marL="0" indent="0" algn="l">
              <a:spcBef>
                <a:spcPts val="0"/>
              </a:spcBef>
              <a:buNone/>
              <a:defRPr lang="en-US" sz="2000" kern="1200" dirty="0">
                <a:solidFill>
                  <a:schemeClr val="bg1"/>
                </a:solidFill>
                <a:latin typeface="Soho Std Light" panose="02040303030506020204" pitchFamily="18" charset="0"/>
                <a:ea typeface="+mn-ea"/>
                <a:cs typeface="+mn-cs"/>
              </a:defRPr>
            </a:lvl1pPr>
            <a:lvl2pPr>
              <a:defRPr sz="2000"/>
            </a:lvl2pPr>
            <a:lvl3pPr>
              <a:defRPr sz="2000"/>
            </a:lvl3pPr>
            <a:lvl4pPr>
              <a:defRPr sz="2000"/>
            </a:lvl4pPr>
            <a:lvl5pPr>
              <a:defRPr sz="2000"/>
            </a:lvl5pPr>
          </a:lstStyle>
          <a:p>
            <a:pPr lvl="0"/>
            <a:endParaRPr lang="en-US" dirty="0"/>
          </a:p>
        </p:txBody>
      </p:sp>
    </p:spTree>
    <p:extLst>
      <p:ext uri="{BB962C8B-B14F-4D97-AF65-F5344CB8AC3E}">
        <p14:creationId xmlns:p14="http://schemas.microsoft.com/office/powerpoint/2010/main" val="2982089874"/>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008">
          <p15:clr>
            <a:srgbClr val="FBAE40"/>
          </p15:clr>
        </p15:guide>
        <p15:guide id="2" orient="horz" pos="840">
          <p15:clr>
            <a:srgbClr val="FBAE40"/>
          </p15:clr>
        </p15:guide>
        <p15:guide id="3" orient="horz" pos="216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 Runaway and Homeless Youth">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Slide Number Placeholder 5"/>
          <p:cNvSpPr>
            <a:spLocks noGrp="1"/>
          </p:cNvSpPr>
          <p:nvPr>
            <p:ph type="sldNum" sz="quarter" idx="12"/>
          </p:nvPr>
        </p:nvSpPr>
        <p:spPr>
          <a:xfrm>
            <a:off x="6457950" y="5961888"/>
            <a:ext cx="2239823" cy="896111"/>
          </a:xfrm>
        </p:spPr>
        <p:txBody>
          <a:bodyPr/>
          <a:lstStyle/>
          <a:p>
            <a:fld id="{0F6B22F7-3B6D-4A70-9C5A-64A9846103B5}" type="slidenum">
              <a:rPr lang="en-US" smtClean="0">
                <a:solidFill>
                  <a:srgbClr val="264A63"/>
                </a:solidFill>
              </a:rPr>
              <a:pPr/>
              <a:t>‹#›</a:t>
            </a:fld>
            <a:endParaRPr lang="en-US" dirty="0">
              <a:solidFill>
                <a:srgbClr val="264A63"/>
              </a:solidFill>
            </a:endParaRPr>
          </a:p>
        </p:txBody>
      </p:sp>
      <p:sp>
        <p:nvSpPr>
          <p:cNvPr id="7" name="Title 1"/>
          <p:cNvSpPr>
            <a:spLocks noGrp="1"/>
          </p:cNvSpPr>
          <p:nvPr>
            <p:ph type="title"/>
          </p:nvPr>
        </p:nvSpPr>
        <p:spPr>
          <a:xfrm>
            <a:off x="1190561" y="365127"/>
            <a:ext cx="7507210" cy="1003406"/>
          </a:xfrm>
          <a:prstGeom prst="rect">
            <a:avLst/>
          </a:prstGeom>
        </p:spPr>
        <p:txBody>
          <a:bodyPr anchor="b" anchorCtr="0"/>
          <a:lstStyle>
            <a:lvl1pPr>
              <a:defRPr>
                <a:solidFill>
                  <a:schemeClr val="tx2"/>
                </a:solidFill>
              </a:defRPr>
            </a:lvl1pPr>
          </a:lstStyle>
          <a:p>
            <a:r>
              <a:rPr lang="en-US" dirty="0" smtClean="0"/>
              <a:t>Click to edit Master title style</a:t>
            </a:r>
            <a:endParaRPr lang="en-US" dirty="0"/>
          </a:p>
        </p:txBody>
      </p:sp>
      <p:sp>
        <p:nvSpPr>
          <p:cNvPr id="8" name="Content Placeholder 2"/>
          <p:cNvSpPr>
            <a:spLocks noGrp="1"/>
          </p:cNvSpPr>
          <p:nvPr>
            <p:ph idx="1"/>
          </p:nvPr>
        </p:nvSpPr>
        <p:spPr>
          <a:xfrm>
            <a:off x="1190561" y="1472858"/>
            <a:ext cx="7507212" cy="4704104"/>
          </a:xfrm>
          <a:prstGeom prst="rect">
            <a:avLst/>
          </a:prstGeo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409349902"/>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5184">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 FYSB Main">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600200" y="2857500"/>
            <a:ext cx="7039051" cy="517156"/>
          </a:xfrm>
          <a:prstGeom prst="rect">
            <a:avLst/>
          </a:prstGeom>
        </p:spPr>
        <p:txBody>
          <a:bodyPr lIns="0" rIns="0" anchor="t" anchorCtr="0">
            <a:noAutofit/>
          </a:bodyPr>
          <a:lstStyle>
            <a:lvl1pPr algn="l">
              <a:defRPr sz="2800">
                <a:solidFill>
                  <a:schemeClr val="tx2"/>
                </a:solidFill>
                <a:latin typeface="Soho Std Medium" panose="02040603040506020204" pitchFamily="18"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600201" y="3374657"/>
            <a:ext cx="7039050" cy="560922"/>
          </a:xfrm>
          <a:prstGeom prst="rect">
            <a:avLst/>
          </a:prstGeom>
        </p:spPr>
        <p:txBody>
          <a:bodyPr lIns="0" rIns="0">
            <a:noAutofit/>
          </a:bodyPr>
          <a:lstStyle>
            <a:lvl1pPr marL="0" indent="0" algn="l">
              <a:buNone/>
              <a:defRPr sz="2800">
                <a:solidFill>
                  <a:schemeClr val="tx2"/>
                </a:solidFill>
                <a:latin typeface="Soho Std Light" panose="020403030305060202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
        <p:nvSpPr>
          <p:cNvPr id="7" name="Text Placeholder 11"/>
          <p:cNvSpPr>
            <a:spLocks noGrp="1"/>
          </p:cNvSpPr>
          <p:nvPr>
            <p:ph type="body" sz="quarter" idx="10"/>
          </p:nvPr>
        </p:nvSpPr>
        <p:spPr>
          <a:xfrm>
            <a:off x="5032858" y="5413248"/>
            <a:ext cx="3606393" cy="1444752"/>
          </a:xfrm>
          <a:prstGeom prst="rect">
            <a:avLst/>
          </a:prstGeom>
        </p:spPr>
        <p:txBody>
          <a:bodyPr anchor="ctr" anchorCtr="0">
            <a:noAutofit/>
          </a:bodyPr>
          <a:lstStyle>
            <a:lvl1pPr marL="0" indent="0" algn="l">
              <a:spcBef>
                <a:spcPts val="0"/>
              </a:spcBef>
              <a:buNone/>
              <a:defRPr lang="en-US" sz="2000" kern="1200" dirty="0">
                <a:solidFill>
                  <a:schemeClr val="bg1"/>
                </a:solidFill>
                <a:latin typeface="Soho Std Light" panose="02040303030506020204" pitchFamily="18" charset="0"/>
                <a:ea typeface="+mn-ea"/>
                <a:cs typeface="+mn-cs"/>
              </a:defRPr>
            </a:lvl1pPr>
            <a:lvl2pPr>
              <a:defRPr sz="2000"/>
            </a:lvl2pPr>
            <a:lvl3pPr>
              <a:defRPr sz="2000"/>
            </a:lvl3pPr>
            <a:lvl4pPr>
              <a:defRPr sz="2000"/>
            </a:lvl4pPr>
            <a:lvl5pPr>
              <a:defRPr sz="2000"/>
            </a:lvl5pPr>
          </a:lstStyle>
          <a:p>
            <a:pPr lvl="0"/>
            <a:endParaRPr lang="en-US" dirty="0"/>
          </a:p>
        </p:txBody>
      </p:sp>
    </p:spTree>
    <p:extLst>
      <p:ext uri="{BB962C8B-B14F-4D97-AF65-F5344CB8AC3E}">
        <p14:creationId xmlns:p14="http://schemas.microsoft.com/office/powerpoint/2010/main" val="3240945702"/>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2880" userDrawn="1">
          <p15:clr>
            <a:srgbClr val="FBAE40"/>
          </p15:clr>
        </p15:guide>
        <p15:guide id="2" orient="horz" pos="180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 FYSB Main">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
            <a:ext cx="9144000" cy="6858000"/>
          </a:xfrm>
          <a:prstGeom prst="rect">
            <a:avLst/>
          </a:prstGeom>
        </p:spPr>
      </p:pic>
      <p:sp>
        <p:nvSpPr>
          <p:cNvPr id="2" name="Title 1"/>
          <p:cNvSpPr>
            <a:spLocks noGrp="1"/>
          </p:cNvSpPr>
          <p:nvPr>
            <p:ph type="title"/>
          </p:nvPr>
        </p:nvSpPr>
        <p:spPr>
          <a:xfrm>
            <a:off x="1190561" y="365127"/>
            <a:ext cx="7507210" cy="1003406"/>
          </a:xfrm>
          <a:prstGeom prst="rect">
            <a:avLst/>
          </a:prstGeom>
        </p:spPr>
        <p:txBody>
          <a:bodyPr anchor="b" anchorCtr="0"/>
          <a:lstStyle>
            <a:lvl1pPr>
              <a:defRPr>
                <a:solidFill>
                  <a:schemeClr val="tx2"/>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1190561" y="1472858"/>
            <a:ext cx="7507212" cy="4704104"/>
          </a:xfrm>
          <a:prstGeom prst="rect">
            <a:avLst/>
          </a:prstGeo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a:xfrm>
            <a:off x="6457950" y="5961888"/>
            <a:ext cx="2239823" cy="896111"/>
          </a:xfrm>
        </p:spPr>
        <p:txBody>
          <a:bodyPr/>
          <a:lstStyle/>
          <a:p>
            <a:fld id="{0F6B22F7-3B6D-4A70-9C5A-64A9846103B5}" type="slidenum">
              <a:rPr lang="en-US" smtClean="0">
                <a:solidFill>
                  <a:srgbClr val="264A63"/>
                </a:solidFill>
              </a:rPr>
              <a:pPr/>
              <a:t>‹#›</a:t>
            </a:fld>
            <a:endParaRPr lang="en-US" dirty="0">
              <a:solidFill>
                <a:srgbClr val="264A63"/>
              </a:solidFill>
            </a:endParaRPr>
          </a:p>
        </p:txBody>
      </p:sp>
    </p:spTree>
    <p:extLst>
      <p:ext uri="{BB962C8B-B14F-4D97-AF65-F5344CB8AC3E}">
        <p14:creationId xmlns:p14="http://schemas.microsoft.com/office/powerpoint/2010/main" val="1898078903"/>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5184"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 Family Violence Prevention">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600200" y="3264440"/>
            <a:ext cx="6910388" cy="538513"/>
          </a:xfrm>
          <a:prstGeom prst="rect">
            <a:avLst/>
          </a:prstGeom>
        </p:spPr>
        <p:txBody>
          <a:bodyPr lIns="0" rIns="0" anchor="b">
            <a:normAutofit/>
          </a:bodyPr>
          <a:lstStyle>
            <a:lvl1pPr>
              <a:defRPr sz="2800">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1600200" y="3802953"/>
            <a:ext cx="6681788" cy="503227"/>
          </a:xfrm>
          <a:prstGeom prst="rect">
            <a:avLst/>
          </a:prstGeom>
        </p:spPr>
        <p:txBody>
          <a:bodyPr lIns="0" rIns="0"/>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Click to edit Master text styles</a:t>
            </a:r>
          </a:p>
        </p:txBody>
      </p:sp>
      <p:sp>
        <p:nvSpPr>
          <p:cNvPr id="6" name="Text Placeholder 11"/>
          <p:cNvSpPr>
            <a:spLocks noGrp="1"/>
          </p:cNvSpPr>
          <p:nvPr>
            <p:ph type="body" sz="quarter" idx="10"/>
          </p:nvPr>
        </p:nvSpPr>
        <p:spPr>
          <a:xfrm>
            <a:off x="5032858" y="5413248"/>
            <a:ext cx="3606393" cy="1444752"/>
          </a:xfrm>
          <a:prstGeom prst="rect">
            <a:avLst/>
          </a:prstGeom>
        </p:spPr>
        <p:txBody>
          <a:bodyPr anchor="ctr" anchorCtr="0">
            <a:noAutofit/>
          </a:bodyPr>
          <a:lstStyle>
            <a:lvl1pPr marL="0" indent="0" algn="l">
              <a:spcBef>
                <a:spcPts val="0"/>
              </a:spcBef>
              <a:buNone/>
              <a:defRPr lang="en-US" sz="2000" kern="1200" dirty="0">
                <a:solidFill>
                  <a:schemeClr val="bg1"/>
                </a:solidFill>
                <a:latin typeface="Soho Std Light" panose="02040303030506020204" pitchFamily="18" charset="0"/>
                <a:ea typeface="+mn-ea"/>
                <a:cs typeface="+mn-cs"/>
              </a:defRPr>
            </a:lvl1pPr>
            <a:lvl2pPr>
              <a:defRPr sz="2000"/>
            </a:lvl2pPr>
            <a:lvl3pPr>
              <a:defRPr sz="2000"/>
            </a:lvl3pPr>
            <a:lvl4pPr>
              <a:defRPr sz="2000"/>
            </a:lvl4pPr>
            <a:lvl5pPr>
              <a:defRPr sz="2000"/>
            </a:lvl5pPr>
          </a:lstStyle>
          <a:p>
            <a:pPr lvl="0"/>
            <a:endParaRPr lang="en-US" dirty="0"/>
          </a:p>
        </p:txBody>
      </p:sp>
    </p:spTree>
    <p:extLst>
      <p:ext uri="{BB962C8B-B14F-4D97-AF65-F5344CB8AC3E}">
        <p14:creationId xmlns:p14="http://schemas.microsoft.com/office/powerpoint/2010/main" val="1348506243"/>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008" userDrawn="1">
          <p15:clr>
            <a:srgbClr val="FBAE40"/>
          </p15:clr>
        </p15:guide>
        <p15:guide id="2" orient="horz" pos="840" userDrawn="1">
          <p15:clr>
            <a:srgbClr val="FBAE40"/>
          </p15:clr>
        </p15:guide>
        <p15:guide id="3" orient="horz" pos="216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 Family Violence Prevention">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Slide Number Placeholder 5"/>
          <p:cNvSpPr>
            <a:spLocks noGrp="1"/>
          </p:cNvSpPr>
          <p:nvPr>
            <p:ph type="sldNum" sz="quarter" idx="12"/>
          </p:nvPr>
        </p:nvSpPr>
        <p:spPr>
          <a:xfrm>
            <a:off x="6457950" y="5961888"/>
            <a:ext cx="2239823" cy="896111"/>
          </a:xfrm>
        </p:spPr>
        <p:txBody>
          <a:bodyPr/>
          <a:lstStyle/>
          <a:p>
            <a:fld id="{0F6B22F7-3B6D-4A70-9C5A-64A9846103B5}" type="slidenum">
              <a:rPr lang="en-US" smtClean="0">
                <a:solidFill>
                  <a:srgbClr val="264A63"/>
                </a:solidFill>
              </a:rPr>
              <a:pPr/>
              <a:t>‹#›</a:t>
            </a:fld>
            <a:endParaRPr lang="en-US" dirty="0">
              <a:solidFill>
                <a:srgbClr val="264A63"/>
              </a:solidFill>
            </a:endParaRPr>
          </a:p>
        </p:txBody>
      </p:sp>
      <p:sp>
        <p:nvSpPr>
          <p:cNvPr id="7" name="Title 1"/>
          <p:cNvSpPr>
            <a:spLocks noGrp="1"/>
          </p:cNvSpPr>
          <p:nvPr>
            <p:ph type="title"/>
          </p:nvPr>
        </p:nvSpPr>
        <p:spPr>
          <a:xfrm>
            <a:off x="1190561" y="365127"/>
            <a:ext cx="7507210" cy="1003406"/>
          </a:xfrm>
          <a:prstGeom prst="rect">
            <a:avLst/>
          </a:prstGeom>
        </p:spPr>
        <p:txBody>
          <a:bodyPr anchor="b" anchorCtr="0"/>
          <a:lstStyle>
            <a:lvl1pPr>
              <a:defRPr>
                <a:solidFill>
                  <a:schemeClr val="tx2"/>
                </a:solidFill>
              </a:defRPr>
            </a:lvl1pPr>
          </a:lstStyle>
          <a:p>
            <a:r>
              <a:rPr lang="en-US" dirty="0" smtClean="0"/>
              <a:t>Click to edit Master title style</a:t>
            </a:r>
            <a:endParaRPr lang="en-US" dirty="0"/>
          </a:p>
        </p:txBody>
      </p:sp>
      <p:sp>
        <p:nvSpPr>
          <p:cNvPr id="8" name="Content Placeholder 2"/>
          <p:cNvSpPr>
            <a:spLocks noGrp="1"/>
          </p:cNvSpPr>
          <p:nvPr>
            <p:ph idx="1"/>
          </p:nvPr>
        </p:nvSpPr>
        <p:spPr>
          <a:xfrm>
            <a:off x="1190561" y="1472858"/>
            <a:ext cx="7507212" cy="4704104"/>
          </a:xfrm>
          <a:prstGeom prst="rect">
            <a:avLst/>
          </a:prstGeo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585752219"/>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5184">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 Natl Clearinghous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600200" y="3264440"/>
            <a:ext cx="6910388" cy="538513"/>
          </a:xfrm>
          <a:prstGeom prst="rect">
            <a:avLst/>
          </a:prstGeom>
        </p:spPr>
        <p:txBody>
          <a:bodyPr lIns="0" rIns="0" anchor="b">
            <a:normAutofit/>
          </a:bodyPr>
          <a:lstStyle>
            <a:lvl1pPr>
              <a:defRPr sz="2800">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1600200" y="3802953"/>
            <a:ext cx="6681788" cy="503227"/>
          </a:xfrm>
          <a:prstGeom prst="rect">
            <a:avLst/>
          </a:prstGeom>
        </p:spPr>
        <p:txBody>
          <a:bodyPr lIns="0" rIns="0"/>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Click to edit Master text styles</a:t>
            </a:r>
          </a:p>
        </p:txBody>
      </p:sp>
      <p:sp>
        <p:nvSpPr>
          <p:cNvPr id="6" name="Text Placeholder 11"/>
          <p:cNvSpPr>
            <a:spLocks noGrp="1"/>
          </p:cNvSpPr>
          <p:nvPr>
            <p:ph type="body" sz="quarter" idx="10"/>
          </p:nvPr>
        </p:nvSpPr>
        <p:spPr>
          <a:xfrm>
            <a:off x="5032858" y="5413248"/>
            <a:ext cx="3606393" cy="1444752"/>
          </a:xfrm>
          <a:prstGeom prst="rect">
            <a:avLst/>
          </a:prstGeom>
        </p:spPr>
        <p:txBody>
          <a:bodyPr anchor="ctr" anchorCtr="0">
            <a:noAutofit/>
          </a:bodyPr>
          <a:lstStyle>
            <a:lvl1pPr marL="0" indent="0" algn="l">
              <a:spcBef>
                <a:spcPts val="0"/>
              </a:spcBef>
              <a:buNone/>
              <a:defRPr lang="en-US" sz="2000" kern="1200" dirty="0">
                <a:solidFill>
                  <a:schemeClr val="bg1"/>
                </a:solidFill>
                <a:latin typeface="Soho Std Light" panose="02040303030506020204" pitchFamily="18" charset="0"/>
                <a:ea typeface="+mn-ea"/>
                <a:cs typeface="+mn-cs"/>
              </a:defRPr>
            </a:lvl1pPr>
            <a:lvl2pPr>
              <a:defRPr sz="2000"/>
            </a:lvl2pPr>
            <a:lvl3pPr>
              <a:defRPr sz="2000"/>
            </a:lvl3pPr>
            <a:lvl4pPr>
              <a:defRPr sz="2000"/>
            </a:lvl4pPr>
            <a:lvl5pPr>
              <a:defRPr sz="2000"/>
            </a:lvl5pPr>
          </a:lstStyle>
          <a:p>
            <a:pPr lvl="0"/>
            <a:endParaRPr lang="en-US" dirty="0"/>
          </a:p>
        </p:txBody>
      </p:sp>
    </p:spTree>
    <p:extLst>
      <p:ext uri="{BB962C8B-B14F-4D97-AF65-F5344CB8AC3E}">
        <p14:creationId xmlns:p14="http://schemas.microsoft.com/office/powerpoint/2010/main" val="342567643"/>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008">
          <p15:clr>
            <a:srgbClr val="FBAE40"/>
          </p15:clr>
        </p15:guide>
        <p15:guide id="2" orient="horz" pos="840">
          <p15:clr>
            <a:srgbClr val="FBAE40"/>
          </p15:clr>
        </p15:guide>
        <p15:guide id="3" orient="horz" pos="216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 National Clearinghous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Slide Number Placeholder 5"/>
          <p:cNvSpPr>
            <a:spLocks noGrp="1"/>
          </p:cNvSpPr>
          <p:nvPr>
            <p:ph type="sldNum" sz="quarter" idx="12"/>
          </p:nvPr>
        </p:nvSpPr>
        <p:spPr>
          <a:xfrm>
            <a:off x="6457950" y="5961888"/>
            <a:ext cx="2239823" cy="896111"/>
          </a:xfrm>
        </p:spPr>
        <p:txBody>
          <a:bodyPr/>
          <a:lstStyle/>
          <a:p>
            <a:fld id="{0F6B22F7-3B6D-4A70-9C5A-64A9846103B5}" type="slidenum">
              <a:rPr lang="en-US" smtClean="0">
                <a:solidFill>
                  <a:srgbClr val="264A63"/>
                </a:solidFill>
              </a:rPr>
              <a:pPr/>
              <a:t>‹#›</a:t>
            </a:fld>
            <a:endParaRPr lang="en-US" dirty="0">
              <a:solidFill>
                <a:srgbClr val="264A63"/>
              </a:solidFill>
            </a:endParaRPr>
          </a:p>
        </p:txBody>
      </p:sp>
      <p:sp>
        <p:nvSpPr>
          <p:cNvPr id="7" name="Title 1"/>
          <p:cNvSpPr>
            <a:spLocks noGrp="1"/>
          </p:cNvSpPr>
          <p:nvPr>
            <p:ph type="title"/>
          </p:nvPr>
        </p:nvSpPr>
        <p:spPr>
          <a:xfrm>
            <a:off x="1190561" y="365127"/>
            <a:ext cx="7507210" cy="1003406"/>
          </a:xfrm>
          <a:prstGeom prst="rect">
            <a:avLst/>
          </a:prstGeom>
        </p:spPr>
        <p:txBody>
          <a:bodyPr anchor="b" anchorCtr="0"/>
          <a:lstStyle>
            <a:lvl1pPr>
              <a:defRPr>
                <a:solidFill>
                  <a:schemeClr val="tx2"/>
                </a:solidFill>
              </a:defRPr>
            </a:lvl1pPr>
          </a:lstStyle>
          <a:p>
            <a:r>
              <a:rPr lang="en-US" dirty="0" smtClean="0"/>
              <a:t>Click to edit Master title style</a:t>
            </a:r>
            <a:endParaRPr lang="en-US" dirty="0"/>
          </a:p>
        </p:txBody>
      </p:sp>
      <p:sp>
        <p:nvSpPr>
          <p:cNvPr id="8" name="Content Placeholder 2"/>
          <p:cNvSpPr>
            <a:spLocks noGrp="1"/>
          </p:cNvSpPr>
          <p:nvPr>
            <p:ph idx="1"/>
          </p:nvPr>
        </p:nvSpPr>
        <p:spPr>
          <a:xfrm>
            <a:off x="1190561" y="1472858"/>
            <a:ext cx="7507212" cy="4704104"/>
          </a:xfrm>
          <a:prstGeom prst="rect">
            <a:avLst/>
          </a:prstGeo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758189523"/>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5184">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 Adolescent Pregnancy">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600200" y="3264440"/>
            <a:ext cx="6910388" cy="538513"/>
          </a:xfrm>
          <a:prstGeom prst="rect">
            <a:avLst/>
          </a:prstGeom>
        </p:spPr>
        <p:txBody>
          <a:bodyPr lIns="0" rIns="0" anchor="b">
            <a:normAutofit/>
          </a:bodyPr>
          <a:lstStyle>
            <a:lvl1pPr>
              <a:defRPr sz="2800">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1600200" y="3802953"/>
            <a:ext cx="6681788" cy="503227"/>
          </a:xfrm>
          <a:prstGeom prst="rect">
            <a:avLst/>
          </a:prstGeom>
        </p:spPr>
        <p:txBody>
          <a:bodyPr lIns="0" rIns="0"/>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Click to edit Master text styles</a:t>
            </a:r>
          </a:p>
        </p:txBody>
      </p:sp>
      <p:sp>
        <p:nvSpPr>
          <p:cNvPr id="6" name="Text Placeholder 11"/>
          <p:cNvSpPr>
            <a:spLocks noGrp="1"/>
          </p:cNvSpPr>
          <p:nvPr>
            <p:ph type="body" sz="quarter" idx="10"/>
          </p:nvPr>
        </p:nvSpPr>
        <p:spPr>
          <a:xfrm>
            <a:off x="5032858" y="5413248"/>
            <a:ext cx="3606393" cy="1444752"/>
          </a:xfrm>
          <a:prstGeom prst="rect">
            <a:avLst/>
          </a:prstGeom>
        </p:spPr>
        <p:txBody>
          <a:bodyPr anchor="ctr" anchorCtr="0">
            <a:noAutofit/>
          </a:bodyPr>
          <a:lstStyle>
            <a:lvl1pPr marL="0" indent="0" algn="l">
              <a:spcBef>
                <a:spcPts val="0"/>
              </a:spcBef>
              <a:buNone/>
              <a:defRPr lang="en-US" sz="2000" kern="1200" dirty="0">
                <a:solidFill>
                  <a:schemeClr val="bg1"/>
                </a:solidFill>
                <a:latin typeface="Soho Std Light" panose="02040303030506020204" pitchFamily="18" charset="0"/>
                <a:ea typeface="+mn-ea"/>
                <a:cs typeface="+mn-cs"/>
              </a:defRPr>
            </a:lvl1pPr>
            <a:lvl2pPr>
              <a:defRPr sz="2000"/>
            </a:lvl2pPr>
            <a:lvl3pPr>
              <a:defRPr sz="2000"/>
            </a:lvl3pPr>
            <a:lvl4pPr>
              <a:defRPr sz="2000"/>
            </a:lvl4pPr>
            <a:lvl5pPr>
              <a:defRPr sz="2000"/>
            </a:lvl5pPr>
          </a:lstStyle>
          <a:p>
            <a:pPr lvl="0"/>
            <a:endParaRPr lang="en-US" dirty="0"/>
          </a:p>
        </p:txBody>
      </p:sp>
    </p:spTree>
    <p:extLst>
      <p:ext uri="{BB962C8B-B14F-4D97-AF65-F5344CB8AC3E}">
        <p14:creationId xmlns:p14="http://schemas.microsoft.com/office/powerpoint/2010/main" val="1461704728"/>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008">
          <p15:clr>
            <a:srgbClr val="FBAE40"/>
          </p15:clr>
        </p15:guide>
        <p15:guide id="2" orient="horz" pos="840">
          <p15:clr>
            <a:srgbClr val="FBAE40"/>
          </p15:clr>
        </p15:guide>
        <p15:guide id="3"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78F4343-598A-43BB-B2AC-B0354257B27E}" type="datetimeFigureOut">
              <a:rPr lang="en-US" smtClean="0"/>
              <a:t>12/2/15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44ED9D-E65F-4718-A3EA-1D3526728DE5}" type="slidenum">
              <a:rPr lang="en-US" smtClean="0"/>
              <a:t>‹#›</a:t>
            </a:fld>
            <a:endParaRPr lang="en-US"/>
          </a:p>
        </p:txBody>
      </p:sp>
    </p:spTree>
    <p:extLst>
      <p:ext uri="{BB962C8B-B14F-4D97-AF65-F5344CB8AC3E}">
        <p14:creationId xmlns:p14="http://schemas.microsoft.com/office/powerpoint/2010/main" val="33699564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 Adolescent Pregnancy">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Slide Number Placeholder 5"/>
          <p:cNvSpPr>
            <a:spLocks noGrp="1"/>
          </p:cNvSpPr>
          <p:nvPr>
            <p:ph type="sldNum" sz="quarter" idx="12"/>
          </p:nvPr>
        </p:nvSpPr>
        <p:spPr>
          <a:xfrm>
            <a:off x="6457950" y="5961888"/>
            <a:ext cx="2239823" cy="896111"/>
          </a:xfrm>
        </p:spPr>
        <p:txBody>
          <a:bodyPr/>
          <a:lstStyle/>
          <a:p>
            <a:fld id="{0F6B22F7-3B6D-4A70-9C5A-64A9846103B5}" type="slidenum">
              <a:rPr lang="en-US" smtClean="0">
                <a:solidFill>
                  <a:srgbClr val="264A63"/>
                </a:solidFill>
              </a:rPr>
              <a:pPr/>
              <a:t>‹#›</a:t>
            </a:fld>
            <a:endParaRPr lang="en-US" dirty="0">
              <a:solidFill>
                <a:srgbClr val="264A63"/>
              </a:solidFill>
            </a:endParaRPr>
          </a:p>
        </p:txBody>
      </p:sp>
      <p:sp>
        <p:nvSpPr>
          <p:cNvPr id="7" name="Title 1"/>
          <p:cNvSpPr>
            <a:spLocks noGrp="1"/>
          </p:cNvSpPr>
          <p:nvPr>
            <p:ph type="title"/>
          </p:nvPr>
        </p:nvSpPr>
        <p:spPr>
          <a:xfrm>
            <a:off x="1190561" y="365127"/>
            <a:ext cx="7507210" cy="1003406"/>
          </a:xfrm>
          <a:prstGeom prst="rect">
            <a:avLst/>
          </a:prstGeom>
        </p:spPr>
        <p:txBody>
          <a:bodyPr anchor="b" anchorCtr="0"/>
          <a:lstStyle>
            <a:lvl1pPr>
              <a:defRPr>
                <a:solidFill>
                  <a:schemeClr val="tx2"/>
                </a:solidFill>
              </a:defRPr>
            </a:lvl1pPr>
          </a:lstStyle>
          <a:p>
            <a:r>
              <a:rPr lang="en-US" dirty="0" smtClean="0"/>
              <a:t>Click to edit Master title style</a:t>
            </a:r>
            <a:endParaRPr lang="en-US" dirty="0"/>
          </a:p>
        </p:txBody>
      </p:sp>
      <p:sp>
        <p:nvSpPr>
          <p:cNvPr id="8" name="Content Placeholder 2"/>
          <p:cNvSpPr>
            <a:spLocks noGrp="1"/>
          </p:cNvSpPr>
          <p:nvPr>
            <p:ph idx="1"/>
          </p:nvPr>
        </p:nvSpPr>
        <p:spPr>
          <a:xfrm>
            <a:off x="1190561" y="1472858"/>
            <a:ext cx="7507212" cy="4704104"/>
          </a:xfrm>
          <a:prstGeom prst="rect">
            <a:avLst/>
          </a:prstGeo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187897806"/>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5184">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 Runaway and Homeless Youth">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1600200" y="3264440"/>
            <a:ext cx="6910388" cy="538513"/>
          </a:xfrm>
          <a:prstGeom prst="rect">
            <a:avLst/>
          </a:prstGeom>
        </p:spPr>
        <p:txBody>
          <a:bodyPr lIns="0" rIns="0" anchor="b">
            <a:normAutofit/>
          </a:bodyPr>
          <a:lstStyle>
            <a:lvl1pPr>
              <a:defRPr sz="2800">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1600200" y="3802953"/>
            <a:ext cx="6681788" cy="503227"/>
          </a:xfrm>
          <a:prstGeom prst="rect">
            <a:avLst/>
          </a:prstGeom>
        </p:spPr>
        <p:txBody>
          <a:bodyPr lIns="0" rIns="0"/>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Click to edit Master text styles</a:t>
            </a:r>
          </a:p>
        </p:txBody>
      </p:sp>
      <p:sp>
        <p:nvSpPr>
          <p:cNvPr id="6" name="Text Placeholder 11"/>
          <p:cNvSpPr>
            <a:spLocks noGrp="1"/>
          </p:cNvSpPr>
          <p:nvPr>
            <p:ph type="body" sz="quarter" idx="10"/>
          </p:nvPr>
        </p:nvSpPr>
        <p:spPr>
          <a:xfrm>
            <a:off x="5032858" y="5413248"/>
            <a:ext cx="3606393" cy="1444752"/>
          </a:xfrm>
          <a:prstGeom prst="rect">
            <a:avLst/>
          </a:prstGeom>
        </p:spPr>
        <p:txBody>
          <a:bodyPr anchor="ctr" anchorCtr="0">
            <a:noAutofit/>
          </a:bodyPr>
          <a:lstStyle>
            <a:lvl1pPr marL="0" indent="0" algn="l">
              <a:spcBef>
                <a:spcPts val="0"/>
              </a:spcBef>
              <a:buNone/>
              <a:defRPr lang="en-US" sz="2000" kern="1200" dirty="0">
                <a:solidFill>
                  <a:schemeClr val="bg1"/>
                </a:solidFill>
                <a:latin typeface="Soho Std Light" panose="02040303030506020204" pitchFamily="18" charset="0"/>
                <a:ea typeface="+mn-ea"/>
                <a:cs typeface="+mn-cs"/>
              </a:defRPr>
            </a:lvl1pPr>
            <a:lvl2pPr>
              <a:defRPr sz="2000"/>
            </a:lvl2pPr>
            <a:lvl3pPr>
              <a:defRPr sz="2000"/>
            </a:lvl3pPr>
            <a:lvl4pPr>
              <a:defRPr sz="2000"/>
            </a:lvl4pPr>
            <a:lvl5pPr>
              <a:defRPr sz="2000"/>
            </a:lvl5pPr>
          </a:lstStyle>
          <a:p>
            <a:pPr lvl="0"/>
            <a:endParaRPr lang="en-US" dirty="0"/>
          </a:p>
        </p:txBody>
      </p:sp>
    </p:spTree>
    <p:extLst>
      <p:ext uri="{BB962C8B-B14F-4D97-AF65-F5344CB8AC3E}">
        <p14:creationId xmlns:p14="http://schemas.microsoft.com/office/powerpoint/2010/main" val="1538452442"/>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1008">
          <p15:clr>
            <a:srgbClr val="FBAE40"/>
          </p15:clr>
        </p15:guide>
        <p15:guide id="2" orient="horz" pos="840">
          <p15:clr>
            <a:srgbClr val="FBAE40"/>
          </p15:clr>
        </p15:guide>
        <p15:guide id="3" orient="horz" pos="216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 Runaway and Homeless Youth">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Slide Number Placeholder 5"/>
          <p:cNvSpPr>
            <a:spLocks noGrp="1"/>
          </p:cNvSpPr>
          <p:nvPr>
            <p:ph type="sldNum" sz="quarter" idx="12"/>
          </p:nvPr>
        </p:nvSpPr>
        <p:spPr>
          <a:xfrm>
            <a:off x="6457950" y="5961888"/>
            <a:ext cx="2239823" cy="896111"/>
          </a:xfrm>
        </p:spPr>
        <p:txBody>
          <a:bodyPr/>
          <a:lstStyle/>
          <a:p>
            <a:fld id="{0F6B22F7-3B6D-4A70-9C5A-64A9846103B5}" type="slidenum">
              <a:rPr lang="en-US" smtClean="0">
                <a:solidFill>
                  <a:srgbClr val="264A63"/>
                </a:solidFill>
              </a:rPr>
              <a:pPr/>
              <a:t>‹#›</a:t>
            </a:fld>
            <a:endParaRPr lang="en-US" dirty="0">
              <a:solidFill>
                <a:srgbClr val="264A63"/>
              </a:solidFill>
            </a:endParaRPr>
          </a:p>
        </p:txBody>
      </p:sp>
      <p:sp>
        <p:nvSpPr>
          <p:cNvPr id="7" name="Title 1"/>
          <p:cNvSpPr>
            <a:spLocks noGrp="1"/>
          </p:cNvSpPr>
          <p:nvPr>
            <p:ph type="title"/>
          </p:nvPr>
        </p:nvSpPr>
        <p:spPr>
          <a:xfrm>
            <a:off x="1190561" y="365127"/>
            <a:ext cx="7507210" cy="1003406"/>
          </a:xfrm>
          <a:prstGeom prst="rect">
            <a:avLst/>
          </a:prstGeom>
        </p:spPr>
        <p:txBody>
          <a:bodyPr anchor="b" anchorCtr="0"/>
          <a:lstStyle>
            <a:lvl1pPr>
              <a:defRPr>
                <a:solidFill>
                  <a:schemeClr val="tx2"/>
                </a:solidFill>
              </a:defRPr>
            </a:lvl1pPr>
          </a:lstStyle>
          <a:p>
            <a:r>
              <a:rPr lang="en-US" dirty="0" smtClean="0"/>
              <a:t>Click to edit Master title style</a:t>
            </a:r>
            <a:endParaRPr lang="en-US" dirty="0"/>
          </a:p>
        </p:txBody>
      </p:sp>
      <p:sp>
        <p:nvSpPr>
          <p:cNvPr id="8" name="Content Placeholder 2"/>
          <p:cNvSpPr>
            <a:spLocks noGrp="1"/>
          </p:cNvSpPr>
          <p:nvPr>
            <p:ph idx="1"/>
          </p:nvPr>
        </p:nvSpPr>
        <p:spPr>
          <a:xfrm>
            <a:off x="1190561" y="1472858"/>
            <a:ext cx="7507212" cy="4704104"/>
          </a:xfrm>
          <a:prstGeom prst="rect">
            <a:avLst/>
          </a:prstGeo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72420552"/>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pos="518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78F4343-598A-43BB-B2AC-B0354257B27E}" type="datetimeFigureOut">
              <a:rPr lang="en-US" smtClean="0"/>
              <a:t>12/2/15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44ED9D-E65F-4718-A3EA-1D3526728DE5}" type="slidenum">
              <a:rPr lang="en-US" smtClean="0"/>
              <a:t>‹#›</a:t>
            </a:fld>
            <a:endParaRPr lang="en-US"/>
          </a:p>
        </p:txBody>
      </p:sp>
    </p:spTree>
    <p:extLst>
      <p:ext uri="{BB962C8B-B14F-4D97-AF65-F5344CB8AC3E}">
        <p14:creationId xmlns:p14="http://schemas.microsoft.com/office/powerpoint/2010/main" val="23327507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78F4343-598A-43BB-B2AC-B0354257B27E}" type="datetimeFigureOut">
              <a:rPr lang="en-US" smtClean="0"/>
              <a:t>12/2/15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44ED9D-E65F-4718-A3EA-1D3526728DE5}" type="slidenum">
              <a:rPr lang="en-US" smtClean="0"/>
              <a:t>‹#›</a:t>
            </a:fld>
            <a:endParaRPr lang="en-US"/>
          </a:p>
        </p:txBody>
      </p:sp>
    </p:spTree>
    <p:extLst>
      <p:ext uri="{BB962C8B-B14F-4D97-AF65-F5344CB8AC3E}">
        <p14:creationId xmlns:p14="http://schemas.microsoft.com/office/powerpoint/2010/main" val="3040311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78F4343-598A-43BB-B2AC-B0354257B27E}" type="datetimeFigureOut">
              <a:rPr lang="en-US" smtClean="0"/>
              <a:t>12/2/15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44ED9D-E65F-4718-A3EA-1D3526728DE5}" type="slidenum">
              <a:rPr lang="en-US" smtClean="0"/>
              <a:t>‹#›</a:t>
            </a:fld>
            <a:endParaRPr lang="en-US"/>
          </a:p>
        </p:txBody>
      </p:sp>
    </p:spTree>
    <p:extLst>
      <p:ext uri="{BB962C8B-B14F-4D97-AF65-F5344CB8AC3E}">
        <p14:creationId xmlns:p14="http://schemas.microsoft.com/office/powerpoint/2010/main" val="19876600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78F4343-598A-43BB-B2AC-B0354257B27E}" type="datetimeFigureOut">
              <a:rPr lang="en-US" smtClean="0"/>
              <a:t>12/2/15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44ED9D-E65F-4718-A3EA-1D3526728DE5}" type="slidenum">
              <a:rPr lang="en-US" smtClean="0"/>
              <a:t>‹#›</a:t>
            </a:fld>
            <a:endParaRPr lang="en-US"/>
          </a:p>
        </p:txBody>
      </p:sp>
    </p:spTree>
    <p:extLst>
      <p:ext uri="{BB962C8B-B14F-4D97-AF65-F5344CB8AC3E}">
        <p14:creationId xmlns:p14="http://schemas.microsoft.com/office/powerpoint/2010/main" val="2135136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8F4343-598A-43BB-B2AC-B0354257B27E}" type="datetimeFigureOut">
              <a:rPr lang="en-US" smtClean="0"/>
              <a:t>12/2/15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44ED9D-E65F-4718-A3EA-1D3526728DE5}" type="slidenum">
              <a:rPr lang="en-US" smtClean="0"/>
              <a:t>‹#›</a:t>
            </a:fld>
            <a:endParaRPr lang="en-US"/>
          </a:p>
        </p:txBody>
      </p:sp>
    </p:spTree>
    <p:extLst>
      <p:ext uri="{BB962C8B-B14F-4D97-AF65-F5344CB8AC3E}">
        <p14:creationId xmlns:p14="http://schemas.microsoft.com/office/powerpoint/2010/main" val="3565090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78F4343-598A-43BB-B2AC-B0354257B27E}" type="datetimeFigureOut">
              <a:rPr lang="en-US" smtClean="0"/>
              <a:t>12/2/15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44ED9D-E65F-4718-A3EA-1D3526728DE5}" type="slidenum">
              <a:rPr lang="en-US" smtClean="0"/>
              <a:t>‹#›</a:t>
            </a:fld>
            <a:endParaRPr lang="en-US"/>
          </a:p>
        </p:txBody>
      </p:sp>
    </p:spTree>
    <p:extLst>
      <p:ext uri="{BB962C8B-B14F-4D97-AF65-F5344CB8AC3E}">
        <p14:creationId xmlns:p14="http://schemas.microsoft.com/office/powerpoint/2010/main" val="393109539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 Id="rId11"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8F4343-598A-43BB-B2AC-B0354257B27E}" type="datetimeFigureOut">
              <a:rPr lang="en-US" smtClean="0"/>
              <a:t>12/2/15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44ED9D-E65F-4718-A3EA-1D3526728DE5}" type="slidenum">
              <a:rPr lang="en-US" smtClean="0"/>
              <a:t>‹#›</a:t>
            </a:fld>
            <a:endParaRPr lang="en-US"/>
          </a:p>
        </p:txBody>
      </p:sp>
    </p:spTree>
    <p:extLst>
      <p:ext uri="{BB962C8B-B14F-4D97-AF65-F5344CB8AC3E}">
        <p14:creationId xmlns:p14="http://schemas.microsoft.com/office/powerpoint/2010/main" val="156101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2"/>
                </a:solidFill>
                <a:latin typeface="Soho Std" panose="02040503030506020204" pitchFamily="18" charset="0"/>
              </a:defRPr>
            </a:lvl1pPr>
          </a:lstStyle>
          <a:p>
            <a:fld id="{B9C274D6-036F-4CD1-B1BF-9BBD24F676EB}" type="datetimeFigureOut">
              <a:rPr lang="en-US" smtClean="0">
                <a:solidFill>
                  <a:srgbClr val="264A63"/>
                </a:solidFill>
              </a:rPr>
              <a:pPr/>
              <a:t>12/2/15</a:t>
            </a:fld>
            <a:endParaRPr lang="en-US" dirty="0">
              <a:solidFill>
                <a:srgbClr val="264A63"/>
              </a:solidFill>
            </a:endParaRP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2"/>
                </a:solidFill>
                <a:latin typeface="Soho Std" panose="02040503030506020204" pitchFamily="18" charset="0"/>
              </a:defRPr>
            </a:lvl1pPr>
          </a:lstStyle>
          <a:p>
            <a:endParaRPr lang="en-US" dirty="0">
              <a:solidFill>
                <a:srgbClr val="264A63"/>
              </a:solidFill>
            </a:endParaRPr>
          </a:p>
        </p:txBody>
      </p:sp>
      <p:sp>
        <p:nvSpPr>
          <p:cNvPr id="6" name="Slide Number Placeholder 5"/>
          <p:cNvSpPr>
            <a:spLocks noGrp="1"/>
          </p:cNvSpPr>
          <p:nvPr>
            <p:ph type="sldNum" sz="quarter" idx="4"/>
          </p:nvPr>
        </p:nvSpPr>
        <p:spPr>
          <a:xfrm>
            <a:off x="6457950" y="6356351"/>
            <a:ext cx="2465121" cy="365125"/>
          </a:xfrm>
          <a:prstGeom prst="rect">
            <a:avLst/>
          </a:prstGeom>
        </p:spPr>
        <p:txBody>
          <a:bodyPr vert="horz" lIns="91440" tIns="45720" rIns="91440" bIns="45720" rtlCol="0" anchor="ctr"/>
          <a:lstStyle>
            <a:lvl1pPr algn="r">
              <a:defRPr sz="1200">
                <a:solidFill>
                  <a:schemeClr val="tx2"/>
                </a:solidFill>
                <a:latin typeface="Soho Std" panose="02040503030506020204" pitchFamily="18" charset="0"/>
              </a:defRPr>
            </a:lvl1pPr>
          </a:lstStyle>
          <a:p>
            <a:fld id="{0F6B22F7-3B6D-4A70-9C5A-64A9846103B5}" type="slidenum">
              <a:rPr lang="en-US" smtClean="0">
                <a:solidFill>
                  <a:srgbClr val="264A63"/>
                </a:solidFill>
              </a:rPr>
              <a:pPr/>
              <a:t>‹#›</a:t>
            </a:fld>
            <a:endParaRPr lang="en-US" dirty="0">
              <a:solidFill>
                <a:srgbClr val="264A63"/>
              </a:solidFill>
            </a:endParaRPr>
          </a:p>
        </p:txBody>
      </p:sp>
      <p:sp>
        <p:nvSpPr>
          <p:cNvPr id="7" name="Title 1"/>
          <p:cNvSpPr txBox="1">
            <a:spLocks/>
          </p:cNvSpPr>
          <p:nvPr userDrawn="1"/>
        </p:nvSpPr>
        <p:spPr>
          <a:xfrm>
            <a:off x="1190561" y="365127"/>
            <a:ext cx="7507210" cy="1003406"/>
          </a:xfrm>
          <a:prstGeom prst="rect">
            <a:avLst/>
          </a:prstGeom>
        </p:spPr>
        <p:txBody>
          <a:bodyPr/>
          <a:lstStyle>
            <a:lvl1pPr algn="l" defTabSz="914400" rtl="0" eaLnBrk="1" latinLnBrk="0" hangingPunct="1">
              <a:lnSpc>
                <a:spcPct val="90000"/>
              </a:lnSpc>
              <a:spcBef>
                <a:spcPct val="0"/>
              </a:spcBef>
              <a:buNone/>
              <a:defRPr sz="3200" kern="1200">
                <a:solidFill>
                  <a:schemeClr val="tx2"/>
                </a:solidFill>
                <a:latin typeface="Soho Std Medium" panose="02040603040506020204" pitchFamily="18" charset="0"/>
                <a:ea typeface="+mj-ea"/>
                <a:cs typeface="+mj-cs"/>
              </a:defRPr>
            </a:lvl1pPr>
          </a:lstStyle>
          <a:p>
            <a:r>
              <a:rPr lang="en-US" dirty="0" smtClean="0">
                <a:solidFill>
                  <a:srgbClr val="264A63"/>
                </a:solidFill>
              </a:rPr>
              <a:t>Click to edit Master title style</a:t>
            </a:r>
            <a:endParaRPr lang="en-US" dirty="0">
              <a:solidFill>
                <a:srgbClr val="264A63"/>
              </a:solidFill>
            </a:endParaRPr>
          </a:p>
        </p:txBody>
      </p:sp>
      <p:sp>
        <p:nvSpPr>
          <p:cNvPr id="8" name="Content Placeholder 2"/>
          <p:cNvSpPr txBox="1">
            <a:spLocks/>
          </p:cNvSpPr>
          <p:nvPr userDrawn="1"/>
        </p:nvSpPr>
        <p:spPr>
          <a:xfrm>
            <a:off x="1190561" y="1472858"/>
            <a:ext cx="7507212" cy="47041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Soho Std Light" panose="020403030305060202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oho Std Light" panose="0204030303050602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ho Std Light" panose="0204030303050602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oho Std Light" panose="0204030303050602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oho Std Light" panose="0204030303050602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solidFill>
                  <a:srgbClr val="000000"/>
                </a:solidFill>
              </a:rPr>
              <a:t>Click to edit Master text styles</a:t>
            </a:r>
          </a:p>
          <a:p>
            <a:pPr lvl="1"/>
            <a:r>
              <a:rPr lang="en-US" dirty="0" smtClean="0">
                <a:solidFill>
                  <a:srgbClr val="000000"/>
                </a:solidFill>
              </a:rPr>
              <a:t>Second level</a:t>
            </a:r>
          </a:p>
          <a:p>
            <a:pPr lvl="2"/>
            <a:r>
              <a:rPr lang="en-US" dirty="0" smtClean="0">
                <a:solidFill>
                  <a:srgbClr val="000000"/>
                </a:solidFill>
              </a:rPr>
              <a:t>Third level</a:t>
            </a:r>
          </a:p>
          <a:p>
            <a:pPr lvl="3"/>
            <a:r>
              <a:rPr lang="en-US" dirty="0" smtClean="0">
                <a:solidFill>
                  <a:srgbClr val="000000"/>
                </a:solidFill>
              </a:rPr>
              <a:t>Fourth level</a:t>
            </a:r>
          </a:p>
          <a:p>
            <a:pPr lvl="4"/>
            <a:r>
              <a:rPr lang="en-US" dirty="0" smtClean="0">
                <a:solidFill>
                  <a:srgbClr val="000000"/>
                </a:solidFill>
              </a:rPr>
              <a:t>Fifth level</a:t>
            </a:r>
            <a:endParaRPr lang="en-US" dirty="0">
              <a:solidFill>
                <a:srgbClr val="000000"/>
              </a:solidFill>
            </a:endParaRPr>
          </a:p>
        </p:txBody>
      </p:sp>
    </p:spTree>
    <p:extLst>
      <p:ext uri="{BB962C8B-B14F-4D97-AF65-F5344CB8AC3E}">
        <p14:creationId xmlns:p14="http://schemas.microsoft.com/office/powerpoint/2010/main" val="30850765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Lst>
  <p:timing>
    <p:tnLst>
      <p:par>
        <p:cTn id="1" dur="indefinite" restart="never" nodeType="tmRoot"/>
      </p:par>
    </p:tnLst>
  </p:timing>
  <p:txStyles>
    <p:titleStyle>
      <a:lvl1pPr algn="l" defTabSz="914400" rtl="0" eaLnBrk="1" latinLnBrk="0" hangingPunct="1">
        <a:lnSpc>
          <a:spcPct val="90000"/>
        </a:lnSpc>
        <a:spcBef>
          <a:spcPct val="0"/>
        </a:spcBef>
        <a:buNone/>
        <a:defRPr sz="3200" kern="1200">
          <a:solidFill>
            <a:schemeClr val="tx2"/>
          </a:solidFill>
          <a:latin typeface="Soho Std Medium" panose="02040603040506020204"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oho Std Light" panose="020403030305060202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oho Std Light" panose="0204030303050602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oho Std Light" panose="0204030303050602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ho Std Light" panose="0204030303050602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ho Std Light" panose="0204030303050602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2"/>
                </a:solidFill>
                <a:latin typeface="Soho Std" panose="02040503030506020204" pitchFamily="18" charset="0"/>
              </a:defRPr>
            </a:lvl1pPr>
          </a:lstStyle>
          <a:p>
            <a:fld id="{B9C274D6-036F-4CD1-B1BF-9BBD24F676EB}" type="datetimeFigureOut">
              <a:rPr lang="en-US" smtClean="0">
                <a:solidFill>
                  <a:srgbClr val="264A63"/>
                </a:solidFill>
              </a:rPr>
              <a:pPr/>
              <a:t>12/2/15</a:t>
            </a:fld>
            <a:endParaRPr lang="en-US" dirty="0">
              <a:solidFill>
                <a:srgbClr val="264A63"/>
              </a:solidFill>
            </a:endParaRP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2"/>
                </a:solidFill>
                <a:latin typeface="Soho Std" panose="02040503030506020204" pitchFamily="18" charset="0"/>
              </a:defRPr>
            </a:lvl1pPr>
          </a:lstStyle>
          <a:p>
            <a:endParaRPr lang="en-US" dirty="0">
              <a:solidFill>
                <a:srgbClr val="264A63"/>
              </a:solidFill>
            </a:endParaRPr>
          </a:p>
        </p:txBody>
      </p:sp>
      <p:sp>
        <p:nvSpPr>
          <p:cNvPr id="6" name="Slide Number Placeholder 5"/>
          <p:cNvSpPr>
            <a:spLocks noGrp="1"/>
          </p:cNvSpPr>
          <p:nvPr>
            <p:ph type="sldNum" sz="quarter" idx="4"/>
          </p:nvPr>
        </p:nvSpPr>
        <p:spPr>
          <a:xfrm>
            <a:off x="6457950" y="6356351"/>
            <a:ext cx="2465121" cy="365125"/>
          </a:xfrm>
          <a:prstGeom prst="rect">
            <a:avLst/>
          </a:prstGeom>
        </p:spPr>
        <p:txBody>
          <a:bodyPr vert="horz" lIns="91440" tIns="45720" rIns="91440" bIns="45720" rtlCol="0" anchor="ctr"/>
          <a:lstStyle>
            <a:lvl1pPr algn="r">
              <a:defRPr sz="1200">
                <a:solidFill>
                  <a:schemeClr val="tx2"/>
                </a:solidFill>
                <a:latin typeface="Soho Std" panose="02040503030506020204" pitchFamily="18" charset="0"/>
              </a:defRPr>
            </a:lvl1pPr>
          </a:lstStyle>
          <a:p>
            <a:fld id="{0F6B22F7-3B6D-4A70-9C5A-64A9846103B5}" type="slidenum">
              <a:rPr lang="en-US" smtClean="0">
                <a:solidFill>
                  <a:srgbClr val="264A63"/>
                </a:solidFill>
              </a:rPr>
              <a:pPr/>
              <a:t>‹#›</a:t>
            </a:fld>
            <a:endParaRPr lang="en-US" dirty="0">
              <a:solidFill>
                <a:srgbClr val="264A63"/>
              </a:solidFill>
            </a:endParaRPr>
          </a:p>
        </p:txBody>
      </p:sp>
      <p:sp>
        <p:nvSpPr>
          <p:cNvPr id="7" name="Title 1"/>
          <p:cNvSpPr txBox="1">
            <a:spLocks/>
          </p:cNvSpPr>
          <p:nvPr userDrawn="1"/>
        </p:nvSpPr>
        <p:spPr>
          <a:xfrm>
            <a:off x="1190561" y="365127"/>
            <a:ext cx="7507210" cy="1003406"/>
          </a:xfrm>
          <a:prstGeom prst="rect">
            <a:avLst/>
          </a:prstGeom>
        </p:spPr>
        <p:txBody>
          <a:bodyPr/>
          <a:lstStyle>
            <a:lvl1pPr algn="l" defTabSz="914400" rtl="0" eaLnBrk="1" latinLnBrk="0" hangingPunct="1">
              <a:lnSpc>
                <a:spcPct val="90000"/>
              </a:lnSpc>
              <a:spcBef>
                <a:spcPct val="0"/>
              </a:spcBef>
              <a:buNone/>
              <a:defRPr sz="3200" kern="1200">
                <a:solidFill>
                  <a:schemeClr val="tx2"/>
                </a:solidFill>
                <a:latin typeface="Soho Std Medium" panose="02040603040506020204" pitchFamily="18" charset="0"/>
                <a:ea typeface="+mj-ea"/>
                <a:cs typeface="+mj-cs"/>
              </a:defRPr>
            </a:lvl1pPr>
          </a:lstStyle>
          <a:p>
            <a:r>
              <a:rPr lang="en-US" dirty="0" smtClean="0">
                <a:solidFill>
                  <a:srgbClr val="264A63"/>
                </a:solidFill>
              </a:rPr>
              <a:t>Click to edit Master title style</a:t>
            </a:r>
            <a:endParaRPr lang="en-US" dirty="0">
              <a:solidFill>
                <a:srgbClr val="264A63"/>
              </a:solidFill>
            </a:endParaRPr>
          </a:p>
        </p:txBody>
      </p:sp>
      <p:sp>
        <p:nvSpPr>
          <p:cNvPr id="8" name="Content Placeholder 2"/>
          <p:cNvSpPr txBox="1">
            <a:spLocks/>
          </p:cNvSpPr>
          <p:nvPr userDrawn="1"/>
        </p:nvSpPr>
        <p:spPr>
          <a:xfrm>
            <a:off x="1190561" y="1472858"/>
            <a:ext cx="7507212" cy="470410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Soho Std Light" panose="020403030305060202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oho Std Light" panose="0204030303050602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ho Std Light" panose="0204030303050602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oho Std Light" panose="0204030303050602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oho Std Light" panose="0204030303050602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solidFill>
                  <a:srgbClr val="000000"/>
                </a:solidFill>
              </a:rPr>
              <a:t>Click to edit Master text styles</a:t>
            </a:r>
          </a:p>
          <a:p>
            <a:pPr lvl="1"/>
            <a:r>
              <a:rPr lang="en-US" dirty="0" smtClean="0">
                <a:solidFill>
                  <a:srgbClr val="000000"/>
                </a:solidFill>
              </a:rPr>
              <a:t>Second level</a:t>
            </a:r>
          </a:p>
          <a:p>
            <a:pPr lvl="2"/>
            <a:r>
              <a:rPr lang="en-US" dirty="0" smtClean="0">
                <a:solidFill>
                  <a:srgbClr val="000000"/>
                </a:solidFill>
              </a:rPr>
              <a:t>Third level</a:t>
            </a:r>
          </a:p>
          <a:p>
            <a:pPr lvl="3"/>
            <a:r>
              <a:rPr lang="en-US" dirty="0" smtClean="0">
                <a:solidFill>
                  <a:srgbClr val="000000"/>
                </a:solidFill>
              </a:rPr>
              <a:t>Fourth level</a:t>
            </a:r>
          </a:p>
          <a:p>
            <a:pPr lvl="4"/>
            <a:r>
              <a:rPr lang="en-US" dirty="0" smtClean="0">
                <a:solidFill>
                  <a:srgbClr val="000000"/>
                </a:solidFill>
              </a:rPr>
              <a:t>Fifth level</a:t>
            </a:r>
            <a:endParaRPr lang="en-US" dirty="0">
              <a:solidFill>
                <a:srgbClr val="000000"/>
              </a:solidFill>
            </a:endParaRPr>
          </a:p>
        </p:txBody>
      </p:sp>
    </p:spTree>
    <p:extLst>
      <p:ext uri="{BB962C8B-B14F-4D97-AF65-F5344CB8AC3E}">
        <p14:creationId xmlns:p14="http://schemas.microsoft.com/office/powerpoint/2010/main" val="163213890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Lst>
  <p:timing>
    <p:tnLst>
      <p:par>
        <p:cTn id="1" dur="indefinite" restart="never" nodeType="tmRoot"/>
      </p:par>
    </p:tnLst>
  </p:timing>
  <p:txStyles>
    <p:titleStyle>
      <a:lvl1pPr algn="l" defTabSz="914400" rtl="0" eaLnBrk="1" latinLnBrk="0" hangingPunct="1">
        <a:lnSpc>
          <a:spcPct val="90000"/>
        </a:lnSpc>
        <a:spcBef>
          <a:spcPct val="0"/>
        </a:spcBef>
        <a:buNone/>
        <a:defRPr sz="3200" kern="1200">
          <a:solidFill>
            <a:schemeClr val="tx2"/>
          </a:solidFill>
          <a:latin typeface="Soho Std Medium" panose="02040603040506020204"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oho Std Light" panose="020403030305060202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oho Std Light" panose="0204030303050602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oho Std Light" panose="0204030303050602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ho Std Light" panose="0204030303050602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ho Std Light" panose="0204030303050602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4" Type="http://schemas.microsoft.com/office/2007/relationships/hdphoto" Target="../media/hdphoto1.wdp"/><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 Id="rId3" Type="http://schemas.openxmlformats.org/officeDocument/2006/relationships/image" Target="../media/image1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notenoughgood.com/wp-content/uploads/2012/08/youth-group.jpeg"/>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3845585" y="1050036"/>
            <a:ext cx="4724400" cy="3543300"/>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5"/>
          <p:cNvSpPr>
            <a:spLocks noGrp="1"/>
          </p:cNvSpPr>
          <p:nvPr>
            <p:ph type="body" sz="quarter" idx="10"/>
          </p:nvPr>
        </p:nvSpPr>
        <p:spPr>
          <a:xfrm>
            <a:off x="4114800" y="4572000"/>
            <a:ext cx="4482617" cy="1444752"/>
          </a:xfrm>
        </p:spPr>
        <p:txBody>
          <a:bodyPr/>
          <a:lstStyle/>
          <a:p>
            <a:r>
              <a:rPr lang="en-US" dirty="0" smtClean="0"/>
              <a:t>December 3, 2015</a:t>
            </a:r>
            <a:endParaRPr lang="en-US" dirty="0"/>
          </a:p>
        </p:txBody>
      </p:sp>
      <p:sp>
        <p:nvSpPr>
          <p:cNvPr id="4" name="Title 3"/>
          <p:cNvSpPr>
            <a:spLocks noGrp="1"/>
          </p:cNvSpPr>
          <p:nvPr>
            <p:ph type="ctrTitle"/>
          </p:nvPr>
        </p:nvSpPr>
        <p:spPr>
          <a:xfrm>
            <a:off x="2286000" y="1768844"/>
            <a:ext cx="7039051" cy="517156"/>
          </a:xfrm>
        </p:spPr>
        <p:txBody>
          <a:bodyPr/>
          <a:lstStyle/>
          <a:p>
            <a:r>
              <a:rPr lang="en-US" sz="4000" dirty="0">
                <a:solidFill>
                  <a:schemeClr val="bg1"/>
                </a:solidFill>
              </a:rPr>
              <a:t>Designing a Youth-Centered</a:t>
            </a:r>
            <a:br>
              <a:rPr lang="en-US" sz="4000" dirty="0">
                <a:solidFill>
                  <a:schemeClr val="bg1"/>
                </a:solidFill>
              </a:rPr>
            </a:br>
            <a:r>
              <a:rPr lang="en-US" sz="4000" dirty="0">
                <a:solidFill>
                  <a:schemeClr val="bg1"/>
                </a:solidFill>
              </a:rPr>
              <a:t>Coordinated Entry and Assessment System</a:t>
            </a:r>
          </a:p>
        </p:txBody>
      </p:sp>
    </p:spTree>
    <p:extLst>
      <p:ext uri="{BB962C8B-B14F-4D97-AF65-F5344CB8AC3E}">
        <p14:creationId xmlns:p14="http://schemas.microsoft.com/office/powerpoint/2010/main" val="407557177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Recommendations </a:t>
            </a:r>
            <a:endParaRPr lang="en-US" dirty="0"/>
          </a:p>
        </p:txBody>
      </p:sp>
      <p:sp>
        <p:nvSpPr>
          <p:cNvPr id="3" name="Content Placeholder 2"/>
          <p:cNvSpPr>
            <a:spLocks noGrp="1"/>
          </p:cNvSpPr>
          <p:nvPr>
            <p:ph idx="1"/>
          </p:nvPr>
        </p:nvSpPr>
        <p:spPr/>
        <p:txBody>
          <a:bodyPr/>
          <a:lstStyle/>
          <a:p>
            <a:r>
              <a:rPr lang="en-US" dirty="0" smtClean="0"/>
              <a:t>Screening and assessment </a:t>
            </a:r>
            <a:r>
              <a:rPr lang="en-US" dirty="0"/>
              <a:t>t</a:t>
            </a:r>
            <a:r>
              <a:rPr lang="en-US" dirty="0" smtClean="0"/>
              <a:t>ool for youth must be validated and pilot tested.</a:t>
            </a:r>
          </a:p>
          <a:p>
            <a:r>
              <a:rPr lang="en-US" dirty="0" smtClean="0"/>
              <a:t>Screening and assessment need to based on risk and protective factors at entry.</a:t>
            </a:r>
          </a:p>
          <a:p>
            <a:r>
              <a:rPr lang="en-US" dirty="0" smtClean="0"/>
              <a:t>Coordinated entry for youth should be informed by youth intervention model.</a:t>
            </a:r>
          </a:p>
          <a:p>
            <a:r>
              <a:rPr lang="en-US" dirty="0" smtClean="0"/>
              <a:t>Prioritization should not be based on a single score of vulnerability; rather, it must be based on risk and protective factors and linkages to interventions to meet the four core outcomes. </a:t>
            </a:r>
          </a:p>
          <a:p>
            <a:endParaRPr lang="en-US" dirty="0" smtClean="0"/>
          </a:p>
        </p:txBody>
      </p:sp>
    </p:spTree>
    <p:extLst>
      <p:ext uri="{BB962C8B-B14F-4D97-AF65-F5344CB8AC3E}">
        <p14:creationId xmlns:p14="http://schemas.microsoft.com/office/powerpoint/2010/main" val="4217263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7513" y="424406"/>
            <a:ext cx="7507210" cy="1003406"/>
          </a:xfrm>
        </p:spPr>
        <p:txBody>
          <a:bodyPr/>
          <a:lstStyle/>
          <a:p>
            <a:r>
              <a:rPr lang="en-US" dirty="0" smtClean="0"/>
              <a:t>Recommendations </a:t>
            </a:r>
            <a:endParaRPr lang="en-US" dirty="0"/>
          </a:p>
        </p:txBody>
      </p:sp>
      <p:sp>
        <p:nvSpPr>
          <p:cNvPr id="3" name="Content Placeholder 2"/>
          <p:cNvSpPr>
            <a:spLocks noGrp="1"/>
          </p:cNvSpPr>
          <p:nvPr>
            <p:ph idx="1"/>
          </p:nvPr>
        </p:nvSpPr>
        <p:spPr/>
        <p:txBody>
          <a:bodyPr/>
          <a:lstStyle/>
          <a:p>
            <a:r>
              <a:rPr lang="en-US" dirty="0" smtClean="0"/>
              <a:t>HUD should develop guidance on:</a:t>
            </a:r>
          </a:p>
          <a:p>
            <a:pPr lvl="1"/>
            <a:r>
              <a:rPr lang="en-US" dirty="0" smtClean="0"/>
              <a:t>With HHS, strategies to incorporate youth-serving programs into the </a:t>
            </a:r>
            <a:r>
              <a:rPr lang="en-US" dirty="0" err="1" smtClean="0"/>
              <a:t>CoC</a:t>
            </a:r>
            <a:r>
              <a:rPr lang="en-US" dirty="0" smtClean="0"/>
              <a:t>,</a:t>
            </a:r>
          </a:p>
          <a:p>
            <a:pPr lvl="1"/>
            <a:r>
              <a:rPr lang="en-US" dirty="0"/>
              <a:t>S</a:t>
            </a:r>
            <a:r>
              <a:rPr lang="en-US" dirty="0" smtClean="0"/>
              <a:t>trategies to be incorporate youth-serving programs in the NOFA.</a:t>
            </a:r>
          </a:p>
          <a:p>
            <a:pPr lvl="1"/>
            <a:r>
              <a:rPr lang="en-US" dirty="0" smtClean="0"/>
              <a:t>With HHS, clarification on Housing First for youth.</a:t>
            </a:r>
          </a:p>
          <a:p>
            <a:pPr lvl="0"/>
            <a:r>
              <a:rPr lang="en-US" dirty="0" smtClean="0"/>
              <a:t>HUD should consider a set-aside (of at least 20 percent) for </a:t>
            </a:r>
            <a:r>
              <a:rPr lang="en-US" dirty="0" err="1" smtClean="0"/>
              <a:t>CoC</a:t>
            </a:r>
            <a:r>
              <a:rPr lang="en-US" dirty="0" smtClean="0"/>
              <a:t> and </a:t>
            </a:r>
            <a:r>
              <a:rPr lang="en-US" dirty="0"/>
              <a:t>ESG </a:t>
            </a:r>
            <a:r>
              <a:rPr lang="en-US" dirty="0" smtClean="0"/>
              <a:t>funding </a:t>
            </a:r>
            <a:r>
              <a:rPr lang="en-US" dirty="0"/>
              <a:t>specifically to support youth focused programs, to include </a:t>
            </a:r>
            <a:r>
              <a:rPr lang="en-US" dirty="0" smtClean="0"/>
              <a:t>coordinated entry and supportive services.</a:t>
            </a:r>
            <a:endParaRPr lang="en-US" dirty="0"/>
          </a:p>
          <a:p>
            <a:endParaRPr lang="en-US" dirty="0" smtClean="0"/>
          </a:p>
        </p:txBody>
      </p:sp>
    </p:spTree>
    <p:extLst>
      <p:ext uri="{BB962C8B-B14F-4D97-AF65-F5344CB8AC3E}">
        <p14:creationId xmlns:p14="http://schemas.microsoft.com/office/powerpoint/2010/main" val="2396222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381000"/>
            <a:ext cx="7507210" cy="1003406"/>
          </a:xfrm>
        </p:spPr>
        <p:txBody>
          <a:bodyPr/>
          <a:lstStyle/>
          <a:p>
            <a:pPr algn="ctr"/>
            <a:r>
              <a:rPr lang="en-US" dirty="0" smtClean="0"/>
              <a:t>Questions and Discussion</a:t>
            </a:r>
            <a:endParaRPr lang="en-US" dirty="0"/>
          </a:p>
        </p:txBody>
      </p:sp>
    </p:spTree>
    <p:extLst>
      <p:ext uri="{BB962C8B-B14F-4D97-AF65-F5344CB8AC3E}">
        <p14:creationId xmlns:p14="http://schemas.microsoft.com/office/powerpoint/2010/main" val="20315672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507210" cy="1003406"/>
          </a:xfrm>
        </p:spPr>
        <p:txBody>
          <a:bodyPr/>
          <a:lstStyle/>
          <a:p>
            <a:pPr algn="ctr"/>
            <a:r>
              <a:rPr lang="en-US" dirty="0" smtClean="0"/>
              <a:t>What We’ve Heard from RHY Grantees</a:t>
            </a:r>
            <a:endParaRPr lang="en-US" dirty="0"/>
          </a:p>
        </p:txBody>
      </p:sp>
      <p:sp>
        <p:nvSpPr>
          <p:cNvPr id="3" name="Content Placeholder 2"/>
          <p:cNvSpPr>
            <a:spLocks noGrp="1"/>
          </p:cNvSpPr>
          <p:nvPr>
            <p:ph idx="1"/>
          </p:nvPr>
        </p:nvSpPr>
        <p:spPr>
          <a:xfrm>
            <a:off x="685800" y="1371600"/>
            <a:ext cx="8077200" cy="4588798"/>
          </a:xfrm>
        </p:spPr>
        <p:txBody>
          <a:bodyPr>
            <a:normAutofit/>
          </a:bodyPr>
          <a:lstStyle/>
          <a:p>
            <a:r>
              <a:rPr lang="en-US" dirty="0" smtClean="0"/>
              <a:t>In general, youth do not score high enough on current Assessment Tools (i.e., VI-SPDAT)  to qualify for stable and safe housing with supportive services.</a:t>
            </a:r>
          </a:p>
          <a:p>
            <a:endParaRPr lang="en-US" dirty="0" smtClean="0"/>
          </a:p>
          <a:p>
            <a:r>
              <a:rPr lang="en-US" dirty="0" smtClean="0"/>
              <a:t>With cuts to Supportive Services Only, youth who do not qualify for stable housing with supportive services do not receive services such as case management and have limited access to benefits and services such as employment training, SNAP benefits, etc.</a:t>
            </a:r>
          </a:p>
          <a:p>
            <a:endParaRPr lang="en-US" dirty="0" smtClean="0"/>
          </a:p>
          <a:p>
            <a:r>
              <a:rPr lang="en-US" dirty="0" smtClean="0"/>
              <a:t>The TAY-VI-SPDAT tool is not validated or tested and does not address the needs of all youth.</a:t>
            </a:r>
          </a:p>
        </p:txBody>
      </p:sp>
    </p:spTree>
    <p:extLst>
      <p:ext uri="{BB962C8B-B14F-4D97-AF65-F5344CB8AC3E}">
        <p14:creationId xmlns:p14="http://schemas.microsoft.com/office/powerpoint/2010/main" val="6933180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9704" y="30480"/>
            <a:ext cx="7507210" cy="1003406"/>
          </a:xfrm>
        </p:spPr>
        <p:txBody>
          <a:bodyPr/>
          <a:lstStyle/>
          <a:p>
            <a:pPr algn="ctr"/>
            <a:r>
              <a:rPr lang="en-US" dirty="0" smtClean="0"/>
              <a:t>What We’ve Heard from RHY Grantees</a:t>
            </a:r>
            <a:endParaRPr lang="en-US" dirty="0"/>
          </a:p>
        </p:txBody>
      </p:sp>
      <p:sp>
        <p:nvSpPr>
          <p:cNvPr id="3" name="Content Placeholder 2"/>
          <p:cNvSpPr>
            <a:spLocks noGrp="1"/>
          </p:cNvSpPr>
          <p:nvPr>
            <p:ph idx="1"/>
          </p:nvPr>
        </p:nvSpPr>
        <p:spPr>
          <a:xfrm>
            <a:off x="685800" y="1371600"/>
            <a:ext cx="8077200" cy="4588798"/>
          </a:xfrm>
        </p:spPr>
        <p:txBody>
          <a:bodyPr>
            <a:normAutofit lnSpcReduction="10000"/>
          </a:bodyPr>
          <a:lstStyle/>
          <a:p>
            <a:r>
              <a:rPr lang="en-US" dirty="0" smtClean="0"/>
              <a:t>All youth-serving organizations </a:t>
            </a:r>
            <a:r>
              <a:rPr lang="en-US" dirty="0"/>
              <a:t>m</a:t>
            </a:r>
            <a:r>
              <a:rPr lang="en-US" dirty="0" smtClean="0"/>
              <a:t>ust </a:t>
            </a:r>
            <a:r>
              <a:rPr lang="en-US" dirty="0"/>
              <a:t>b</a:t>
            </a:r>
            <a:r>
              <a:rPr lang="en-US" dirty="0" smtClean="0"/>
              <a:t>e </a:t>
            </a:r>
            <a:r>
              <a:rPr lang="en-US" dirty="0"/>
              <a:t>a</a:t>
            </a:r>
            <a:r>
              <a:rPr lang="en-US" dirty="0" smtClean="0"/>
              <a:t>t </a:t>
            </a:r>
            <a:r>
              <a:rPr lang="en-US" dirty="0"/>
              <a:t>the t</a:t>
            </a:r>
            <a:r>
              <a:rPr lang="en-US" dirty="0" smtClean="0"/>
              <a:t>able. </a:t>
            </a:r>
            <a:endParaRPr lang="en-US" dirty="0"/>
          </a:p>
          <a:p>
            <a:pPr lvl="1"/>
            <a:r>
              <a:rPr lang="en-US" i="1" dirty="0"/>
              <a:t>Atlanta: </a:t>
            </a:r>
            <a:r>
              <a:rPr lang="en-US" dirty="0"/>
              <a:t>Coordinated </a:t>
            </a:r>
            <a:r>
              <a:rPr lang="en-US" dirty="0" smtClean="0"/>
              <a:t>entry </a:t>
            </a:r>
            <a:r>
              <a:rPr lang="en-US" dirty="0"/>
              <a:t>r</a:t>
            </a:r>
            <a:r>
              <a:rPr lang="en-US" dirty="0" smtClean="0"/>
              <a:t>efers </a:t>
            </a:r>
            <a:r>
              <a:rPr lang="en-US" dirty="0"/>
              <a:t>a</a:t>
            </a:r>
            <a:r>
              <a:rPr lang="en-US" dirty="0" smtClean="0"/>
              <a:t>ll </a:t>
            </a:r>
            <a:r>
              <a:rPr lang="en-US" dirty="0"/>
              <a:t>y</a:t>
            </a:r>
            <a:r>
              <a:rPr lang="en-US" dirty="0" smtClean="0"/>
              <a:t>outh </a:t>
            </a:r>
            <a:r>
              <a:rPr lang="en-US" dirty="0"/>
              <a:t>to a </a:t>
            </a:r>
            <a:r>
              <a:rPr lang="en-US" dirty="0" smtClean="0"/>
              <a:t>youth </a:t>
            </a:r>
            <a:r>
              <a:rPr lang="en-US" dirty="0"/>
              <a:t>e</a:t>
            </a:r>
            <a:r>
              <a:rPr lang="en-US" dirty="0" smtClean="0"/>
              <a:t>mergency shelter. There are no </a:t>
            </a:r>
            <a:r>
              <a:rPr lang="en-US" dirty="0"/>
              <a:t>direct connections to Transitional Living or Basic Center </a:t>
            </a:r>
            <a:r>
              <a:rPr lang="en-US" dirty="0" smtClean="0"/>
              <a:t>Programs</a:t>
            </a:r>
          </a:p>
          <a:p>
            <a:pPr lvl="1"/>
            <a:endParaRPr lang="en-US" dirty="0" smtClean="0"/>
          </a:p>
          <a:p>
            <a:r>
              <a:rPr lang="en-US" dirty="0" smtClean="0"/>
              <a:t>Coordinated entry </a:t>
            </a:r>
            <a:r>
              <a:rPr lang="en-US" dirty="0"/>
              <a:t>s</a:t>
            </a:r>
            <a:r>
              <a:rPr lang="en-US" dirty="0" smtClean="0"/>
              <a:t>hould </a:t>
            </a:r>
            <a:r>
              <a:rPr lang="en-US" dirty="0"/>
              <a:t>b</a:t>
            </a:r>
            <a:r>
              <a:rPr lang="en-US" dirty="0" smtClean="0"/>
              <a:t>e </a:t>
            </a:r>
            <a:r>
              <a:rPr lang="en-US" dirty="0"/>
              <a:t>a</a:t>
            </a:r>
            <a:r>
              <a:rPr lang="en-US" dirty="0" smtClean="0"/>
              <a:t>ttuned to the expertise and capacity of providers </a:t>
            </a:r>
            <a:endParaRPr lang="en-US" dirty="0"/>
          </a:p>
          <a:p>
            <a:pPr lvl="1"/>
            <a:r>
              <a:rPr lang="en-US" i="1" dirty="0" smtClean="0"/>
              <a:t>Spokane, WA:</a:t>
            </a:r>
            <a:r>
              <a:rPr lang="en-US" b="1" i="1" dirty="0" smtClean="0"/>
              <a:t> </a:t>
            </a:r>
            <a:r>
              <a:rPr lang="en-US" dirty="0" smtClean="0"/>
              <a:t>Pregnant and parenting youth not scored high enough to be placed into Maternity Group Home.</a:t>
            </a:r>
          </a:p>
          <a:p>
            <a:pPr lvl="1"/>
            <a:endParaRPr lang="en-US" i="1" dirty="0" smtClean="0"/>
          </a:p>
          <a:p>
            <a:r>
              <a:rPr lang="en-US" dirty="0" smtClean="0"/>
              <a:t>Even </a:t>
            </a:r>
            <a:r>
              <a:rPr lang="en-US" dirty="0"/>
              <a:t>t</a:t>
            </a:r>
            <a:r>
              <a:rPr lang="en-US" dirty="0" smtClean="0"/>
              <a:t>hough evaluation / </a:t>
            </a:r>
            <a:r>
              <a:rPr lang="en-US" dirty="0"/>
              <a:t>s</a:t>
            </a:r>
            <a:r>
              <a:rPr lang="en-US" dirty="0" smtClean="0"/>
              <a:t>coring should be separate for youth, it should be coordinated with the adult system scoring.</a:t>
            </a:r>
          </a:p>
          <a:p>
            <a:pPr lvl="1"/>
            <a:r>
              <a:rPr lang="en-US" i="1" dirty="0" smtClean="0"/>
              <a:t>Denver: </a:t>
            </a:r>
            <a:r>
              <a:rPr lang="en-US" dirty="0" smtClean="0"/>
              <a:t>Youth age 18 and over might choose to be scored for adult programs. </a:t>
            </a:r>
            <a:endParaRPr lang="en-US" dirty="0"/>
          </a:p>
        </p:txBody>
      </p:sp>
    </p:spTree>
    <p:extLst>
      <p:ext uri="{BB962C8B-B14F-4D97-AF65-F5344CB8AC3E}">
        <p14:creationId xmlns:p14="http://schemas.microsoft.com/office/powerpoint/2010/main" val="14128444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1130" y="0"/>
            <a:ext cx="7507210" cy="1003406"/>
          </a:xfrm>
        </p:spPr>
        <p:txBody>
          <a:bodyPr/>
          <a:lstStyle/>
          <a:p>
            <a:pPr algn="ctr"/>
            <a:r>
              <a:rPr lang="en-US" dirty="0" smtClean="0"/>
              <a:t>What We’ve Heard from RHY Grantees</a:t>
            </a:r>
            <a:endParaRPr lang="en-US" dirty="0"/>
          </a:p>
        </p:txBody>
      </p:sp>
      <p:sp>
        <p:nvSpPr>
          <p:cNvPr id="3" name="Content Placeholder 2"/>
          <p:cNvSpPr>
            <a:spLocks noGrp="1"/>
          </p:cNvSpPr>
          <p:nvPr>
            <p:ph idx="1"/>
          </p:nvPr>
        </p:nvSpPr>
        <p:spPr>
          <a:xfrm>
            <a:off x="771130" y="1232006"/>
            <a:ext cx="7991870" cy="4953000"/>
          </a:xfrm>
        </p:spPr>
        <p:txBody>
          <a:bodyPr>
            <a:normAutofit fontScale="92500" lnSpcReduction="20000"/>
          </a:bodyPr>
          <a:lstStyle/>
          <a:p>
            <a:r>
              <a:rPr lang="en-US" dirty="0" smtClean="0"/>
              <a:t>Coordinated entry systems in </a:t>
            </a:r>
            <a:r>
              <a:rPr lang="en-US" dirty="0"/>
              <a:t>contiguous jurisdictions should coordinate / share data. </a:t>
            </a:r>
          </a:p>
          <a:p>
            <a:pPr lvl="1"/>
            <a:r>
              <a:rPr lang="en-US" i="1" dirty="0"/>
              <a:t>Minnesota: </a:t>
            </a:r>
            <a:r>
              <a:rPr lang="en-US" dirty="0"/>
              <a:t>Three different </a:t>
            </a:r>
            <a:r>
              <a:rPr lang="en-US" dirty="0" err="1"/>
              <a:t>CoCs</a:t>
            </a:r>
            <a:r>
              <a:rPr lang="en-US" dirty="0"/>
              <a:t> with different coordinated entry processes. Youth must be identified and referred each time, causing re-traumatization.</a:t>
            </a:r>
          </a:p>
          <a:p>
            <a:endParaRPr lang="en-US" dirty="0" smtClean="0"/>
          </a:p>
          <a:p>
            <a:r>
              <a:rPr lang="en-US" dirty="0" smtClean="0"/>
              <a:t>Coordinated entry should meet the needs of youth who are doubled-up or couch-surfing to assure stability and safety.</a:t>
            </a:r>
          </a:p>
          <a:p>
            <a:endParaRPr lang="en-US" dirty="0" smtClean="0"/>
          </a:p>
          <a:p>
            <a:r>
              <a:rPr lang="en-US" dirty="0" smtClean="0"/>
              <a:t>Coordinated entry should refer youth to services and benefits as well, including case management, employment and training, SNAP, etc.</a:t>
            </a:r>
          </a:p>
          <a:p>
            <a:endParaRPr lang="en-US" dirty="0" smtClean="0"/>
          </a:p>
          <a:p>
            <a:r>
              <a:rPr lang="en-US" dirty="0" smtClean="0"/>
              <a:t>Coordinated entry could </a:t>
            </a:r>
            <a:r>
              <a:rPr lang="en-US" dirty="0"/>
              <a:t>be used as a tool to identify resource gaps.</a:t>
            </a:r>
          </a:p>
          <a:p>
            <a:pPr lvl="1"/>
            <a:r>
              <a:rPr lang="en-US" i="1" dirty="0"/>
              <a:t>Multiple communities:</a:t>
            </a:r>
            <a:r>
              <a:rPr lang="en-US" b="1" i="1" dirty="0"/>
              <a:t> </a:t>
            </a:r>
            <a:r>
              <a:rPr lang="en-US" dirty="0"/>
              <a:t>BCP or TLP only youth provider. No stable and safe housing resources after exit.</a:t>
            </a:r>
          </a:p>
          <a:p>
            <a:endParaRPr lang="en-US" dirty="0" smtClean="0"/>
          </a:p>
        </p:txBody>
      </p:sp>
    </p:spTree>
    <p:extLst>
      <p:ext uri="{BB962C8B-B14F-4D97-AF65-F5344CB8AC3E}">
        <p14:creationId xmlns:p14="http://schemas.microsoft.com/office/powerpoint/2010/main" val="41165511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794"/>
            <a:ext cx="7507210" cy="1003406"/>
          </a:xfrm>
        </p:spPr>
        <p:txBody>
          <a:bodyPr/>
          <a:lstStyle/>
          <a:p>
            <a:r>
              <a:rPr lang="en-US" dirty="0"/>
              <a:t>Qualities of a Youth-Centered Coordinated Entry </a:t>
            </a:r>
            <a:r>
              <a:rPr lang="en-US" dirty="0" smtClean="0"/>
              <a:t>and Assessment</a:t>
            </a:r>
            <a:endParaRPr lang="en-US" dirty="0"/>
          </a:p>
        </p:txBody>
      </p:sp>
      <p:sp>
        <p:nvSpPr>
          <p:cNvPr id="6" name="Content Placeholder 2"/>
          <p:cNvSpPr txBox="1">
            <a:spLocks/>
          </p:cNvSpPr>
          <p:nvPr/>
        </p:nvSpPr>
        <p:spPr>
          <a:xfrm>
            <a:off x="457200" y="1219200"/>
            <a:ext cx="8534400" cy="4800600"/>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Soho Std Light" panose="02040303030506020204"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oho Std Light" panose="0204030303050602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oho Std Light" panose="0204030303050602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oho Std Light" panose="0204030303050602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Soho Std Light" panose="0204030303050602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smtClean="0"/>
              <a:t>Youth-Centered: </a:t>
            </a:r>
            <a:endParaRPr lang="en-US" dirty="0"/>
          </a:p>
          <a:p>
            <a:r>
              <a:rPr lang="en-US" dirty="0" smtClean="0"/>
              <a:t>Built on relationships between adults and youth (beyond tools), collaborative, and empowering to youth</a:t>
            </a:r>
          </a:p>
          <a:p>
            <a:endParaRPr lang="en-US" b="1" dirty="0" smtClean="0"/>
          </a:p>
          <a:p>
            <a:pPr marL="0" indent="0">
              <a:buNone/>
            </a:pPr>
            <a:r>
              <a:rPr lang="en-US" b="1" dirty="0" smtClean="0"/>
              <a:t>Developmentally-Appropriate and Trauma-Informed: </a:t>
            </a:r>
            <a:endParaRPr lang="en-US" dirty="0"/>
          </a:p>
          <a:p>
            <a:r>
              <a:rPr lang="en-US" dirty="0" smtClean="0"/>
              <a:t>Aware of a youth’s social, emotional, and cognitive development and the strengths and needs</a:t>
            </a:r>
          </a:p>
          <a:p>
            <a:endParaRPr lang="en-US" dirty="0" smtClean="0"/>
          </a:p>
          <a:p>
            <a:pPr marL="0" lvl="1" indent="0">
              <a:spcBef>
                <a:spcPts val="1000"/>
              </a:spcBef>
              <a:buNone/>
            </a:pPr>
            <a:r>
              <a:rPr lang="en-US" sz="2400" b="1" dirty="0" smtClean="0"/>
              <a:t>Culturally-Appropriate and Inclusive: </a:t>
            </a:r>
          </a:p>
          <a:p>
            <a:pPr marL="228600" lvl="1">
              <a:spcBef>
                <a:spcPts val="1000"/>
              </a:spcBef>
            </a:pPr>
            <a:r>
              <a:rPr lang="en-US" sz="2400" dirty="0" smtClean="0"/>
              <a:t>Responsive </a:t>
            </a:r>
            <a:r>
              <a:rPr lang="en-US" sz="2400" dirty="0"/>
              <a:t>to characteristics and needs of youth, including age, race, ethnicity, sexual orientation, gender identification, and language</a:t>
            </a:r>
          </a:p>
          <a:p>
            <a:r>
              <a:rPr lang="en-US" dirty="0" smtClean="0"/>
              <a:t>Culturally understanding and appropriate for all youth, including youth who have been victims of human trafficking and/or domestic violence, LGBTQ youth, and pregnant and parenting youth</a:t>
            </a:r>
          </a:p>
        </p:txBody>
      </p:sp>
    </p:spTree>
    <p:extLst>
      <p:ext uri="{BB962C8B-B14F-4D97-AF65-F5344CB8AC3E}">
        <p14:creationId xmlns:p14="http://schemas.microsoft.com/office/powerpoint/2010/main" val="27342728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81000"/>
            <a:ext cx="7507210" cy="1003406"/>
          </a:xfrm>
        </p:spPr>
        <p:txBody>
          <a:bodyPr/>
          <a:lstStyle/>
          <a:p>
            <a:r>
              <a:rPr lang="en-US" dirty="0"/>
              <a:t>Qualities of a Youth-Centered Coordinated Entry </a:t>
            </a:r>
            <a:r>
              <a:rPr lang="en-US" dirty="0" smtClean="0"/>
              <a:t>and Assessment</a:t>
            </a:r>
            <a:endParaRPr lang="en-US" dirty="0"/>
          </a:p>
        </p:txBody>
      </p:sp>
      <p:sp>
        <p:nvSpPr>
          <p:cNvPr id="3" name="Content Placeholder 2"/>
          <p:cNvSpPr>
            <a:spLocks noGrp="1"/>
          </p:cNvSpPr>
          <p:nvPr>
            <p:ph idx="1"/>
          </p:nvPr>
        </p:nvSpPr>
        <p:spPr>
          <a:xfrm>
            <a:off x="685800" y="1676400"/>
            <a:ext cx="7696200" cy="4283998"/>
          </a:xfrm>
        </p:spPr>
        <p:txBody>
          <a:bodyPr>
            <a:normAutofit lnSpcReduction="10000"/>
          </a:bodyPr>
          <a:lstStyle/>
          <a:p>
            <a:pPr marL="0" indent="0">
              <a:buNone/>
            </a:pPr>
            <a:r>
              <a:rPr lang="en-US" b="1" dirty="0"/>
              <a:t>Reliable / Validated: </a:t>
            </a:r>
            <a:endParaRPr lang="en-US" b="1" dirty="0" smtClean="0"/>
          </a:p>
          <a:p>
            <a:r>
              <a:rPr lang="en-US" dirty="0"/>
              <a:t>P</a:t>
            </a:r>
            <a:r>
              <a:rPr lang="en-US" dirty="0" smtClean="0"/>
              <a:t>sychometrically </a:t>
            </a:r>
            <a:r>
              <a:rPr lang="en-US" dirty="0"/>
              <a:t>sound, validated, pilot tested</a:t>
            </a:r>
          </a:p>
          <a:p>
            <a:endParaRPr lang="en-US" b="1" dirty="0"/>
          </a:p>
          <a:p>
            <a:pPr marL="0" indent="0">
              <a:buNone/>
            </a:pPr>
            <a:r>
              <a:rPr lang="en-US" b="1" dirty="0"/>
              <a:t>Built on Provider </a:t>
            </a:r>
            <a:r>
              <a:rPr lang="en-US" b="1" dirty="0" smtClean="0"/>
              <a:t>Expertise and Capacity:</a:t>
            </a:r>
            <a:endParaRPr lang="en-US" dirty="0" smtClean="0"/>
          </a:p>
          <a:p>
            <a:r>
              <a:rPr lang="en-US" dirty="0" smtClean="0"/>
              <a:t>Informed by the expertise and is aware of the capacity </a:t>
            </a:r>
            <a:r>
              <a:rPr lang="en-US" dirty="0"/>
              <a:t>of all youth-serving providers and organizations in a </a:t>
            </a:r>
            <a:r>
              <a:rPr lang="en-US" dirty="0" smtClean="0"/>
              <a:t>community</a:t>
            </a:r>
          </a:p>
          <a:p>
            <a:endParaRPr lang="en-US" dirty="0"/>
          </a:p>
          <a:p>
            <a:pPr marL="0" indent="0">
              <a:buNone/>
            </a:pPr>
            <a:r>
              <a:rPr lang="en-US" b="1" dirty="0" smtClean="0"/>
              <a:t>Informed by Youth Intervention Model:</a:t>
            </a:r>
          </a:p>
          <a:p>
            <a:r>
              <a:rPr lang="en-US" dirty="0" smtClean="0"/>
              <a:t>Youth matched to appropriate interventions based on risk and protective factors</a:t>
            </a:r>
            <a:endParaRPr lang="en-US" dirty="0"/>
          </a:p>
        </p:txBody>
      </p:sp>
    </p:spTree>
    <p:extLst>
      <p:ext uri="{BB962C8B-B14F-4D97-AF65-F5344CB8AC3E}">
        <p14:creationId xmlns:p14="http://schemas.microsoft.com/office/powerpoint/2010/main" val="24178238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28600"/>
            <a:ext cx="7507210" cy="1003406"/>
          </a:xfrm>
        </p:spPr>
        <p:txBody>
          <a:bodyPr/>
          <a:lstStyle/>
          <a:p>
            <a:pPr algn="ctr"/>
            <a:r>
              <a:rPr lang="en-US" dirty="0" smtClean="0"/>
              <a:t>Coordinated Entry Should Be Informed by Youth Intervention Model</a:t>
            </a:r>
            <a:endParaRPr lang="en-US" dirty="0"/>
          </a:p>
        </p:txBody>
      </p:sp>
      <p:sp>
        <p:nvSpPr>
          <p:cNvPr id="4" name="Content Placeholder 3"/>
          <p:cNvSpPr>
            <a:spLocks noGrp="1"/>
          </p:cNvSpPr>
          <p:nvPr>
            <p:ph idx="1"/>
          </p:nvPr>
        </p:nvSpPr>
        <p:spPr/>
        <p:txBody>
          <a:bodyPr/>
          <a:lstStyle/>
          <a:p>
            <a:endParaRPr lang="en-US"/>
          </a:p>
        </p:txBody>
      </p:sp>
      <p:pic>
        <p:nvPicPr>
          <p:cNvPr id="5" name="Picture 4"/>
          <p:cNvPicPr>
            <a:picLocks noChangeAspect="1"/>
          </p:cNvPicPr>
          <p:nvPr/>
        </p:nvPicPr>
        <p:blipFill>
          <a:blip r:embed="rId3"/>
          <a:stretch>
            <a:fillRect/>
          </a:stretch>
        </p:blipFill>
        <p:spPr>
          <a:xfrm>
            <a:off x="0" y="1320748"/>
            <a:ext cx="9144000" cy="5537252"/>
          </a:xfrm>
          <a:prstGeom prst="rect">
            <a:avLst/>
          </a:prstGeom>
        </p:spPr>
      </p:pic>
    </p:spTree>
    <p:extLst>
      <p:ext uri="{BB962C8B-B14F-4D97-AF65-F5344CB8AC3E}">
        <p14:creationId xmlns:p14="http://schemas.microsoft.com/office/powerpoint/2010/main" val="7666855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28600"/>
            <a:ext cx="7507210" cy="1003406"/>
          </a:xfrm>
        </p:spPr>
        <p:txBody>
          <a:bodyPr/>
          <a:lstStyle/>
          <a:p>
            <a:pPr algn="ctr"/>
            <a:r>
              <a:rPr lang="en-US" dirty="0" smtClean="0"/>
              <a:t>Screening and Assessment and Prioritization</a:t>
            </a:r>
            <a:endParaRPr lang="en-US" dirty="0"/>
          </a:p>
        </p:txBody>
      </p:sp>
      <p:sp>
        <p:nvSpPr>
          <p:cNvPr id="3" name="Content Placeholder 2"/>
          <p:cNvSpPr>
            <a:spLocks noGrp="1"/>
          </p:cNvSpPr>
          <p:nvPr>
            <p:ph idx="1"/>
          </p:nvPr>
        </p:nvSpPr>
        <p:spPr>
          <a:xfrm>
            <a:off x="685800" y="1447800"/>
            <a:ext cx="7696200" cy="4283998"/>
          </a:xfrm>
        </p:spPr>
        <p:txBody>
          <a:bodyPr>
            <a:normAutofit/>
          </a:bodyPr>
          <a:lstStyle/>
          <a:p>
            <a:r>
              <a:rPr lang="en-US" dirty="0" smtClean="0"/>
              <a:t>When a youth enters, he/she should be screened and  assessed and prioritized based on risk and protective factors and referred to appropriate </a:t>
            </a:r>
            <a:r>
              <a:rPr lang="en-US" dirty="0"/>
              <a:t>interventions to meet the core outcomes for youth, including</a:t>
            </a:r>
            <a:r>
              <a:rPr lang="en-US" dirty="0" smtClean="0"/>
              <a:t>:</a:t>
            </a:r>
          </a:p>
          <a:p>
            <a:endParaRPr lang="en-US" dirty="0"/>
          </a:p>
          <a:p>
            <a:pPr lvl="1"/>
            <a:r>
              <a:rPr lang="en-US" sz="2400" b="1" dirty="0" smtClean="0"/>
              <a:t>Stable </a:t>
            </a:r>
            <a:r>
              <a:rPr lang="en-US" sz="2400" b="1" dirty="0"/>
              <a:t>housing</a:t>
            </a:r>
          </a:p>
          <a:p>
            <a:pPr lvl="1"/>
            <a:r>
              <a:rPr lang="en-US" sz="2400" b="1" dirty="0"/>
              <a:t>Permanent Connections</a:t>
            </a:r>
            <a:r>
              <a:rPr lang="en-US" sz="2400" dirty="0"/>
              <a:t>, including attachments to schools, families, and other positive social networks</a:t>
            </a:r>
          </a:p>
          <a:p>
            <a:pPr lvl="1"/>
            <a:r>
              <a:rPr lang="en-US" sz="2400" b="1" dirty="0"/>
              <a:t>Education/Employment</a:t>
            </a:r>
            <a:r>
              <a:rPr lang="en-US" sz="2400" dirty="0"/>
              <a:t>, including training activities.</a:t>
            </a:r>
          </a:p>
          <a:p>
            <a:pPr lvl="1"/>
            <a:r>
              <a:rPr lang="en-US" sz="2400" b="1" dirty="0"/>
              <a:t>Social and Emotional Well-being</a:t>
            </a:r>
            <a:r>
              <a:rPr lang="en-US" sz="2400" dirty="0"/>
              <a:t>, including behavioral health </a:t>
            </a:r>
            <a:r>
              <a:rPr lang="en-US" sz="2400" dirty="0" smtClean="0"/>
              <a:t>services.</a:t>
            </a:r>
          </a:p>
          <a:p>
            <a:pPr marL="457200" lvl="1" indent="0">
              <a:buNone/>
            </a:pPr>
            <a:endParaRPr lang="en-US" sz="2400" dirty="0" smtClean="0"/>
          </a:p>
        </p:txBody>
      </p:sp>
    </p:spTree>
    <p:extLst>
      <p:ext uri="{BB962C8B-B14F-4D97-AF65-F5344CB8AC3E}">
        <p14:creationId xmlns:p14="http://schemas.microsoft.com/office/powerpoint/2010/main" val="15216050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6310" y="228600"/>
            <a:ext cx="7507210" cy="1003406"/>
          </a:xfrm>
        </p:spPr>
        <p:txBody>
          <a:bodyPr/>
          <a:lstStyle/>
          <a:p>
            <a:r>
              <a:rPr lang="en-US" dirty="0" smtClean="0"/>
              <a:t>Screening and Assessment: Testing</a:t>
            </a:r>
            <a:endParaRPr lang="en-US" dirty="0"/>
          </a:p>
        </p:txBody>
      </p:sp>
      <p:sp>
        <p:nvSpPr>
          <p:cNvPr id="3" name="Content Placeholder 2"/>
          <p:cNvSpPr>
            <a:spLocks noGrp="1"/>
          </p:cNvSpPr>
          <p:nvPr>
            <p:ph idx="1"/>
          </p:nvPr>
        </p:nvSpPr>
        <p:spPr>
          <a:xfrm>
            <a:off x="685800" y="1371600"/>
            <a:ext cx="7696200" cy="4588798"/>
          </a:xfrm>
        </p:spPr>
        <p:txBody>
          <a:bodyPr>
            <a:normAutofit fontScale="92500" lnSpcReduction="20000"/>
          </a:bodyPr>
          <a:lstStyle/>
          <a:p>
            <a:r>
              <a:rPr lang="en-US" b="1" dirty="0" smtClean="0"/>
              <a:t>Reliable, Validated, and Sensitive:</a:t>
            </a:r>
          </a:p>
          <a:p>
            <a:pPr lvl="1"/>
            <a:r>
              <a:rPr lang="en-US" sz="2400" dirty="0" smtClean="0"/>
              <a:t>Measures must be reviewed for reliability and validity to identify appropriate for youth populations.</a:t>
            </a:r>
          </a:p>
          <a:p>
            <a:r>
              <a:rPr lang="en-US" b="1" dirty="0"/>
              <a:t>Culturally Appropriate and Accepting of Target </a:t>
            </a:r>
            <a:r>
              <a:rPr lang="en-US" b="1" dirty="0" smtClean="0"/>
              <a:t>Populations:</a:t>
            </a:r>
            <a:endParaRPr lang="en-US" b="1" dirty="0"/>
          </a:p>
          <a:p>
            <a:pPr lvl="1"/>
            <a:r>
              <a:rPr lang="en-US" sz="2400" dirty="0"/>
              <a:t>Responsive to characteristics and needs of </a:t>
            </a:r>
            <a:r>
              <a:rPr lang="en-US" sz="2400" dirty="0" smtClean="0"/>
              <a:t>youth. Cultural </a:t>
            </a:r>
            <a:r>
              <a:rPr lang="en-US" sz="2400" dirty="0"/>
              <a:t>sensitivity, understandability, and appropriateness of the item content of measures should be primary concern</a:t>
            </a:r>
            <a:r>
              <a:rPr lang="en-US" sz="2400" dirty="0" smtClean="0"/>
              <a:t>.</a:t>
            </a:r>
          </a:p>
          <a:p>
            <a:r>
              <a:rPr lang="en-US" b="1" dirty="0"/>
              <a:t>Pilot </a:t>
            </a:r>
            <a:r>
              <a:rPr lang="en-US" b="1" dirty="0" smtClean="0"/>
              <a:t>Testing:</a:t>
            </a:r>
            <a:endParaRPr lang="en-US" b="1" dirty="0"/>
          </a:p>
          <a:p>
            <a:pPr lvl="1"/>
            <a:r>
              <a:rPr lang="en-US" sz="2400" dirty="0"/>
              <a:t>The Assessment Tool should go through a pilot testing process in communities with RHY providers.</a:t>
            </a:r>
          </a:p>
          <a:p>
            <a:pPr lvl="1"/>
            <a:r>
              <a:rPr lang="en-US" sz="2400" dirty="0"/>
              <a:t>Pilot results will produce data on administrative properties of the items in the tool (e.g., time burden, understandability, respondent reactions, and hesitations).</a:t>
            </a:r>
          </a:p>
          <a:p>
            <a:pPr lvl="1"/>
            <a:r>
              <a:rPr lang="en-US" sz="2400" dirty="0"/>
              <a:t>Pilot results will guide the development of training on the tool.</a:t>
            </a:r>
          </a:p>
          <a:p>
            <a:pPr lvl="1"/>
            <a:endParaRPr lang="en-US" sz="2400" dirty="0"/>
          </a:p>
          <a:p>
            <a:pPr lvl="1"/>
            <a:endParaRPr lang="en-US" sz="2400" b="1" dirty="0"/>
          </a:p>
        </p:txBody>
      </p:sp>
    </p:spTree>
    <p:extLst>
      <p:ext uri="{BB962C8B-B14F-4D97-AF65-F5344CB8AC3E}">
        <p14:creationId xmlns:p14="http://schemas.microsoft.com/office/powerpoint/2010/main" val="429052634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FYSB">
      <a:dk1>
        <a:srgbClr val="000000"/>
      </a:dk1>
      <a:lt1>
        <a:sysClr val="window" lastClr="FFFFFF"/>
      </a:lt1>
      <a:dk2>
        <a:srgbClr val="264A63"/>
      </a:dk2>
      <a:lt2>
        <a:srgbClr val="CFE7E4"/>
      </a:lt2>
      <a:accent1>
        <a:srgbClr val="356B91"/>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FYSB">
      <a:dk1>
        <a:srgbClr val="000000"/>
      </a:dk1>
      <a:lt1>
        <a:sysClr val="window" lastClr="FFFFFF"/>
      </a:lt1>
      <a:dk2>
        <a:srgbClr val="264A63"/>
      </a:dk2>
      <a:lt2>
        <a:srgbClr val="CFE7E4"/>
      </a:lt2>
      <a:accent1>
        <a:srgbClr val="356B91"/>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409</TotalTime>
  <Words>887</Words>
  <Application>Microsoft Macintosh PowerPoint</Application>
  <PresentationFormat>On-screen Show (4:3)</PresentationFormat>
  <Paragraphs>91</Paragraphs>
  <Slides>12</Slides>
  <Notes>9</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12</vt:i4>
      </vt:variant>
    </vt:vector>
  </HeadingPairs>
  <TitlesOfParts>
    <vt:vector size="20" baseType="lpstr">
      <vt:lpstr>Arial</vt:lpstr>
      <vt:lpstr>Calibri</vt:lpstr>
      <vt:lpstr>Soho Std</vt:lpstr>
      <vt:lpstr>Soho Std Light</vt:lpstr>
      <vt:lpstr>Soho Std Medium</vt:lpstr>
      <vt:lpstr>Office Theme</vt:lpstr>
      <vt:lpstr>1_Office Theme</vt:lpstr>
      <vt:lpstr>2_Office Theme</vt:lpstr>
      <vt:lpstr>Designing a Youth-Centered Coordinated Entry and Assessment System</vt:lpstr>
      <vt:lpstr>What We’ve Heard from RHY Grantees</vt:lpstr>
      <vt:lpstr>What We’ve Heard from RHY Grantees</vt:lpstr>
      <vt:lpstr>What We’ve Heard from RHY Grantees</vt:lpstr>
      <vt:lpstr>Qualities of a Youth-Centered Coordinated Entry and Assessment</vt:lpstr>
      <vt:lpstr>Qualities of a Youth-Centered Coordinated Entry and Assessment</vt:lpstr>
      <vt:lpstr>Coordinated Entry Should Be Informed by Youth Intervention Model</vt:lpstr>
      <vt:lpstr>Screening and Assessment and Prioritization</vt:lpstr>
      <vt:lpstr>Screening and Assessment: Testing</vt:lpstr>
      <vt:lpstr>Recommendations </vt:lpstr>
      <vt:lpstr>Recommendations </vt:lpstr>
      <vt:lpstr>Questions and Discussion</vt:lpstr>
    </vt:vector>
  </TitlesOfParts>
  <Company>DHHS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Designing a Youth-Centric Coordinated Entry and Assessment System</dc:title>
  <dc:creator>Windows User</dc:creator>
  <cp:lastModifiedBy>Peter Nicewicz</cp:lastModifiedBy>
  <cp:revision>37</cp:revision>
  <dcterms:created xsi:type="dcterms:W3CDTF">2015-12-01T14:13:27Z</dcterms:created>
  <dcterms:modified xsi:type="dcterms:W3CDTF">2015-12-02T21:57:57Z</dcterms:modified>
</cp:coreProperties>
</file>

<file path=docProps/thumbnail.jpeg>
</file>